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64" r:id="rId4"/>
    <p:sldId id="269" r:id="rId5"/>
    <p:sldId id="267" r:id="rId6"/>
    <p:sldId id="263" r:id="rId7"/>
    <p:sldId id="268" r:id="rId8"/>
    <p:sldId id="266" r:id="rId9"/>
    <p:sldId id="261" r:id="rId10"/>
    <p:sldId id="262" r:id="rId11"/>
    <p:sldId id="293" r:id="rId12"/>
    <p:sldId id="304" r:id="rId13"/>
    <p:sldId id="294" r:id="rId14"/>
    <p:sldId id="308" r:id="rId15"/>
    <p:sldId id="309" r:id="rId16"/>
    <p:sldId id="291" r:id="rId17"/>
    <p:sldId id="305" r:id="rId18"/>
    <p:sldId id="306" r:id="rId19"/>
    <p:sldId id="257" r:id="rId20"/>
    <p:sldId id="258" r:id="rId21"/>
    <p:sldId id="259" r:id="rId22"/>
    <p:sldId id="260" r:id="rId23"/>
    <p:sldId id="270" r:id="rId24"/>
    <p:sldId id="265" r:id="rId25"/>
    <p:sldId id="296" r:id="rId26"/>
    <p:sldId id="298" r:id="rId27"/>
    <p:sldId id="297" r:id="rId28"/>
    <p:sldId id="311" r:id="rId29"/>
    <p:sldId id="290" r:id="rId30"/>
    <p:sldId id="271" r:id="rId31"/>
    <p:sldId id="272" r:id="rId32"/>
    <p:sldId id="289" r:id="rId33"/>
    <p:sldId id="299" r:id="rId34"/>
    <p:sldId id="300" r:id="rId35"/>
    <p:sldId id="302" r:id="rId36"/>
    <p:sldId id="303" r:id="rId37"/>
    <p:sldId id="307"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28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35BF-2D06-8FC8-F039-FE2A5B25D5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956CA4-9B22-18F1-49C0-3342DC1AE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00E230-7D36-3534-8C88-52A509D424F7}"/>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5" name="Footer Placeholder 4">
            <a:extLst>
              <a:ext uri="{FF2B5EF4-FFF2-40B4-BE49-F238E27FC236}">
                <a16:creationId xmlns:a16="http://schemas.microsoft.com/office/drawing/2014/main" id="{70305249-0D37-B114-9CBB-012DE527B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DEF23-E098-1F2F-E31C-E390B4486257}"/>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188893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5791-6813-2A08-DE78-9652EB459F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3ACE34-ED08-BC02-FC3D-781C0212E5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FA0FC-B9AD-4AE6-8571-0287EA7E7CEE}"/>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5" name="Footer Placeholder 4">
            <a:extLst>
              <a:ext uri="{FF2B5EF4-FFF2-40B4-BE49-F238E27FC236}">
                <a16:creationId xmlns:a16="http://schemas.microsoft.com/office/drawing/2014/main" id="{97F9B91E-E046-F4F0-CCD9-121A97580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A8757-29AE-D394-D9D2-ED8E993E8EB2}"/>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203273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406444-0296-E968-B40D-CBB725B93F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248781-D94E-3F3E-C7D5-14642168C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81C00-E4CB-92DE-0D0F-DB3CC9561C72}"/>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5" name="Footer Placeholder 4">
            <a:extLst>
              <a:ext uri="{FF2B5EF4-FFF2-40B4-BE49-F238E27FC236}">
                <a16:creationId xmlns:a16="http://schemas.microsoft.com/office/drawing/2014/main" id="{1D6432ED-0593-FB30-9D13-A90152584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46E60-A8F5-162D-D6FB-9039A605D206}"/>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23698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A6D4-E157-3127-F797-A8567B25D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9A790-7F38-CA76-BFCB-036F1279E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88173-89B3-5F11-76A9-E282B0A25971}"/>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5" name="Footer Placeholder 4">
            <a:extLst>
              <a:ext uri="{FF2B5EF4-FFF2-40B4-BE49-F238E27FC236}">
                <a16:creationId xmlns:a16="http://schemas.microsoft.com/office/drawing/2014/main" id="{5402934A-A886-DF68-F197-F7CFEA360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AA496-B1BD-FD74-62C6-5765BB00A2C9}"/>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293980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8F58-6F91-814A-10CA-035D1F91F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304F21-3A66-2527-4D81-C3A8D40FEA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866AA-6DF5-04F6-01AC-EB889E2ACCA8}"/>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5" name="Footer Placeholder 4">
            <a:extLst>
              <a:ext uri="{FF2B5EF4-FFF2-40B4-BE49-F238E27FC236}">
                <a16:creationId xmlns:a16="http://schemas.microsoft.com/office/drawing/2014/main" id="{5782A450-E7B7-588C-9E57-2FB987E73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F0FD1-2057-5F1C-D388-6AF678823142}"/>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253321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BA8-3070-E918-B217-72ABF02DF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FF4CF-C137-7B77-9699-52F71E93C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0F004B-BF56-6EBE-FA1A-DCCA517882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FACBD3-8E26-F3B7-7F7C-5775801CB025}"/>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6" name="Footer Placeholder 5">
            <a:extLst>
              <a:ext uri="{FF2B5EF4-FFF2-40B4-BE49-F238E27FC236}">
                <a16:creationId xmlns:a16="http://schemas.microsoft.com/office/drawing/2014/main" id="{0F6140A7-3C8C-46CC-76DD-797B6F63B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0C91D-439F-C09B-5CF7-731D97D6AEE8}"/>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157420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ADAB-9343-E4C1-19D8-708811428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F2E567-0135-D6B5-67FB-6EA34176A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8CE5D7-671E-F260-744F-635866CCE5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F3941C-8FF0-9FA2-5ADA-9FE6E15E4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FE20CF-370F-7EA8-DB4E-59196BD99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36C65A-4916-5B02-BCAA-925BB53C5495}"/>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8" name="Footer Placeholder 7">
            <a:extLst>
              <a:ext uri="{FF2B5EF4-FFF2-40B4-BE49-F238E27FC236}">
                <a16:creationId xmlns:a16="http://schemas.microsoft.com/office/drawing/2014/main" id="{C3E06A0E-D39D-79E0-E9D1-D29FA971CE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97E91-E56A-5940-D180-5571FDBF3B86}"/>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256559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59D8-7CC5-2131-0E21-CB43DD6512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9C45B3-9C90-3116-7C5A-CB66E580291A}"/>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4" name="Footer Placeholder 3">
            <a:extLst>
              <a:ext uri="{FF2B5EF4-FFF2-40B4-BE49-F238E27FC236}">
                <a16:creationId xmlns:a16="http://schemas.microsoft.com/office/drawing/2014/main" id="{CD612AE0-7311-F981-4DEE-86C27CD56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1AC41-0F95-5D1C-B0CC-B48A181EE583}"/>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213914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A582F-956C-9AE8-ADB9-C73215AF0227}"/>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3" name="Footer Placeholder 2">
            <a:extLst>
              <a:ext uri="{FF2B5EF4-FFF2-40B4-BE49-F238E27FC236}">
                <a16:creationId xmlns:a16="http://schemas.microsoft.com/office/drawing/2014/main" id="{F8C20AAC-E8ED-05DB-AC1E-86387199D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619AE9-BBCD-C1E7-EAD3-3F2C6A1AA750}"/>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41725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E193-9123-8E32-37F8-041966680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6AC1DC-C7C3-76DE-DABC-EC312E7C2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D482B5-2EE0-5F64-C145-F9FA09CBD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6E3E40-AF92-DC29-7E7F-D4ADB90D85A5}"/>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6" name="Footer Placeholder 5">
            <a:extLst>
              <a:ext uri="{FF2B5EF4-FFF2-40B4-BE49-F238E27FC236}">
                <a16:creationId xmlns:a16="http://schemas.microsoft.com/office/drawing/2014/main" id="{66C858C5-2D73-5EF0-2588-BDEF1CA3B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E77BC-CD3F-E209-B01F-644B6AD0E96D}"/>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214018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5279-A024-BD3C-746F-440D4573F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1D5627-25AA-555B-F14C-81DB4DE51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729B8-EA42-C6ED-AE27-F4AAE0980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6BF6A-0450-2906-1503-2EC42C48A73B}"/>
              </a:ext>
            </a:extLst>
          </p:cNvPr>
          <p:cNvSpPr>
            <a:spLocks noGrp="1"/>
          </p:cNvSpPr>
          <p:nvPr>
            <p:ph type="dt" sz="half" idx="10"/>
          </p:nvPr>
        </p:nvSpPr>
        <p:spPr/>
        <p:txBody>
          <a:bodyPr/>
          <a:lstStyle/>
          <a:p>
            <a:fld id="{816FC180-46BD-492E-90C0-077B0B132C65}" type="datetimeFigureOut">
              <a:rPr lang="en-US" smtClean="0"/>
              <a:t>6/5/2025</a:t>
            </a:fld>
            <a:endParaRPr lang="en-US"/>
          </a:p>
        </p:txBody>
      </p:sp>
      <p:sp>
        <p:nvSpPr>
          <p:cNvPr id="6" name="Footer Placeholder 5">
            <a:extLst>
              <a:ext uri="{FF2B5EF4-FFF2-40B4-BE49-F238E27FC236}">
                <a16:creationId xmlns:a16="http://schemas.microsoft.com/office/drawing/2014/main" id="{A7FDBD8D-3EE6-B35C-EAC2-3B07524A3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F9278-85AB-8DC2-E738-961BF0A0A895}"/>
              </a:ext>
            </a:extLst>
          </p:cNvPr>
          <p:cNvSpPr>
            <a:spLocks noGrp="1"/>
          </p:cNvSpPr>
          <p:nvPr>
            <p:ph type="sldNum" sz="quarter" idx="12"/>
          </p:nvPr>
        </p:nvSpPr>
        <p:spPr/>
        <p:txBody>
          <a:bodyPr/>
          <a:lstStyle/>
          <a:p>
            <a:fld id="{73C26D0A-3232-4DCF-AF88-58722C4934D6}" type="slidenum">
              <a:rPr lang="en-US" smtClean="0"/>
              <a:t>‹#›</a:t>
            </a:fld>
            <a:endParaRPr lang="en-US"/>
          </a:p>
        </p:txBody>
      </p:sp>
    </p:spTree>
    <p:extLst>
      <p:ext uri="{BB962C8B-B14F-4D97-AF65-F5344CB8AC3E}">
        <p14:creationId xmlns:p14="http://schemas.microsoft.com/office/powerpoint/2010/main" val="345508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411A1-9E65-40A3-F6BD-E0DE5AC5A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0A85C2-E551-4273-9EC9-F34A35F92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0BB5D-44F8-494E-CC75-7589B08DD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6FC180-46BD-492E-90C0-077B0B132C65}" type="datetimeFigureOut">
              <a:rPr lang="en-US" smtClean="0"/>
              <a:t>6/5/2025</a:t>
            </a:fld>
            <a:endParaRPr lang="en-US"/>
          </a:p>
        </p:txBody>
      </p:sp>
      <p:sp>
        <p:nvSpPr>
          <p:cNvPr id="5" name="Footer Placeholder 4">
            <a:extLst>
              <a:ext uri="{FF2B5EF4-FFF2-40B4-BE49-F238E27FC236}">
                <a16:creationId xmlns:a16="http://schemas.microsoft.com/office/drawing/2014/main" id="{8E48C334-277C-E229-8789-698684637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303CEB2-F346-8A63-950F-B80676F4B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C26D0A-3232-4DCF-AF88-58722C4934D6}" type="slidenum">
              <a:rPr lang="en-US" smtClean="0"/>
              <a:t>‹#›</a:t>
            </a:fld>
            <a:endParaRPr lang="en-US"/>
          </a:p>
        </p:txBody>
      </p:sp>
    </p:spTree>
    <p:extLst>
      <p:ext uri="{BB962C8B-B14F-4D97-AF65-F5344CB8AC3E}">
        <p14:creationId xmlns:p14="http://schemas.microsoft.com/office/powerpoint/2010/main" val="143883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BFD6-CEF8-094B-6038-1C20CF41A50B}"/>
              </a:ext>
            </a:extLst>
          </p:cNvPr>
          <p:cNvSpPr>
            <a:spLocks noGrp="1"/>
          </p:cNvSpPr>
          <p:nvPr>
            <p:ph type="ctrTitle"/>
          </p:nvPr>
        </p:nvSpPr>
        <p:spPr>
          <a:xfrm>
            <a:off x="1524000" y="595239"/>
            <a:ext cx="9144000" cy="2387600"/>
          </a:xfrm>
        </p:spPr>
        <p:txBody>
          <a:bodyPr>
            <a:normAutofit/>
          </a:bodyPr>
          <a:lstStyle/>
          <a:p>
            <a:r>
              <a:rPr lang="en-US" sz="4400" dirty="0" err="1"/>
              <a:t>GeneratorHelpOnline.Com</a:t>
            </a:r>
            <a:br>
              <a:rPr lang="en-US" sz="4400" dirty="0"/>
            </a:br>
            <a:r>
              <a:rPr lang="en-US" sz="4400" dirty="0"/>
              <a:t>by</a:t>
            </a:r>
            <a:br>
              <a:rPr lang="en-US" sz="4400" dirty="0"/>
            </a:br>
            <a:r>
              <a:rPr lang="en-US" sz="4400" dirty="0"/>
              <a:t>Paul Harris</a:t>
            </a:r>
          </a:p>
        </p:txBody>
      </p:sp>
      <p:sp>
        <p:nvSpPr>
          <p:cNvPr id="3" name="Subtitle 2">
            <a:extLst>
              <a:ext uri="{FF2B5EF4-FFF2-40B4-BE49-F238E27FC236}">
                <a16:creationId xmlns:a16="http://schemas.microsoft.com/office/drawing/2014/main" id="{29353A38-C374-FE91-D32E-F8E0EC480819}"/>
              </a:ext>
            </a:extLst>
          </p:cNvPr>
          <p:cNvSpPr>
            <a:spLocks noGrp="1"/>
          </p:cNvSpPr>
          <p:nvPr>
            <p:ph type="subTitle" idx="1"/>
          </p:nvPr>
        </p:nvSpPr>
        <p:spPr>
          <a:xfrm>
            <a:off x="1667436" y="3447826"/>
            <a:ext cx="9144000" cy="1655762"/>
          </a:xfrm>
        </p:spPr>
        <p:txBody>
          <a:bodyPr>
            <a:normAutofit/>
          </a:bodyPr>
          <a:lstStyle/>
          <a:p>
            <a:r>
              <a:rPr lang="en-US" sz="3600" dirty="0"/>
              <a:t>June 11 and 12</a:t>
            </a:r>
          </a:p>
        </p:txBody>
      </p:sp>
      <p:sp>
        <p:nvSpPr>
          <p:cNvPr id="4" name="TextBox 3">
            <a:extLst>
              <a:ext uri="{FF2B5EF4-FFF2-40B4-BE49-F238E27FC236}">
                <a16:creationId xmlns:a16="http://schemas.microsoft.com/office/drawing/2014/main" id="{E67ADB44-42BC-F0E3-38AA-7713A6231D5C}"/>
              </a:ext>
            </a:extLst>
          </p:cNvPr>
          <p:cNvSpPr txBox="1"/>
          <p:nvPr/>
        </p:nvSpPr>
        <p:spPr>
          <a:xfrm>
            <a:off x="4238514" y="4740873"/>
            <a:ext cx="4001845" cy="954107"/>
          </a:xfrm>
          <a:prstGeom prst="rect">
            <a:avLst/>
          </a:prstGeom>
          <a:noFill/>
        </p:spPr>
        <p:txBody>
          <a:bodyPr wrap="square" rtlCol="0">
            <a:spAutoFit/>
          </a:bodyPr>
          <a:lstStyle/>
          <a:p>
            <a:r>
              <a:rPr lang="en-US" sz="2800" dirty="0"/>
              <a:t>Login: </a:t>
            </a:r>
            <a:r>
              <a:rPr lang="en-US" sz="2800" dirty="0" err="1"/>
              <a:t>leadingage</a:t>
            </a:r>
            <a:endParaRPr lang="en-US" sz="2800" dirty="0"/>
          </a:p>
          <a:p>
            <a:r>
              <a:rPr lang="en-US" sz="2800" dirty="0"/>
              <a:t>Password: kansas#2025</a:t>
            </a:r>
          </a:p>
        </p:txBody>
      </p:sp>
    </p:spTree>
    <p:extLst>
      <p:ext uri="{BB962C8B-B14F-4D97-AF65-F5344CB8AC3E}">
        <p14:creationId xmlns:p14="http://schemas.microsoft.com/office/powerpoint/2010/main" val="239336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very large transformer">
            <a:extLst>
              <a:ext uri="{FF2B5EF4-FFF2-40B4-BE49-F238E27FC236}">
                <a16:creationId xmlns:a16="http://schemas.microsoft.com/office/drawing/2014/main" id="{9597E96A-47C4-3C34-92F5-3641383AB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84" y="814387"/>
            <a:ext cx="10991831"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5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878F40-2658-07E2-07D4-E746BB330C61}"/>
              </a:ext>
            </a:extLst>
          </p:cNvPr>
          <p:cNvSpPr txBox="1"/>
          <p:nvPr/>
        </p:nvSpPr>
        <p:spPr>
          <a:xfrm>
            <a:off x="3641464" y="2008991"/>
            <a:ext cx="5131398" cy="4985980"/>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Weekly Inspection</a:t>
            </a:r>
          </a:p>
          <a:p>
            <a:pPr marL="285750" indent="-285750">
              <a:buFont typeface="Arial" panose="020B0604020202020204" pitchFamily="34" charset="0"/>
              <a:buChar char="•"/>
            </a:pPr>
            <a:endParaRPr lang="en-US" sz="4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Monthly Testing</a:t>
            </a:r>
          </a:p>
          <a:p>
            <a:pPr marL="285750" indent="-285750">
              <a:buFont typeface="Arial" panose="020B0604020202020204" pitchFamily="34" charset="0"/>
              <a:buChar char="•"/>
            </a:pPr>
            <a:endParaRPr lang="en-US" sz="4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4-hr test every 36 months</a:t>
            </a:r>
          </a:p>
          <a:p>
            <a:endParaRPr lang="en-US" dirty="0"/>
          </a:p>
          <a:p>
            <a:endParaRPr lang="en-US" dirty="0"/>
          </a:p>
          <a:p>
            <a:endParaRPr lang="en-US" dirty="0"/>
          </a:p>
        </p:txBody>
      </p:sp>
      <p:sp>
        <p:nvSpPr>
          <p:cNvPr id="3" name="TextBox 2">
            <a:extLst>
              <a:ext uri="{FF2B5EF4-FFF2-40B4-BE49-F238E27FC236}">
                <a16:creationId xmlns:a16="http://schemas.microsoft.com/office/drawing/2014/main" id="{B4DAFD52-EDA9-B5D4-8596-AFF9A54E5999}"/>
              </a:ext>
            </a:extLst>
          </p:cNvPr>
          <p:cNvSpPr txBox="1"/>
          <p:nvPr/>
        </p:nvSpPr>
        <p:spPr>
          <a:xfrm>
            <a:off x="2033196" y="656216"/>
            <a:ext cx="8347934"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Inspection and Testing</a:t>
            </a:r>
          </a:p>
          <a:p>
            <a:pPr algn="ctr"/>
            <a:r>
              <a:rPr lang="en-US" sz="3600" dirty="0">
                <a:latin typeface="Times New Roman" panose="02020603050405020304" pitchFamily="18" charset="0"/>
                <a:cs typeface="Times New Roman" panose="02020603050405020304" pitchFamily="18" charset="0"/>
              </a:rPr>
              <a:t>NFPA 110, 2010 edition, chapter 8</a:t>
            </a:r>
          </a:p>
        </p:txBody>
      </p:sp>
    </p:spTree>
    <p:extLst>
      <p:ext uri="{BB962C8B-B14F-4D97-AF65-F5344CB8AC3E}">
        <p14:creationId xmlns:p14="http://schemas.microsoft.com/office/powerpoint/2010/main" val="126540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0D1D3C-E4D9-D9C1-7EB4-DAD38A22D7DE}"/>
              </a:ext>
            </a:extLst>
          </p:cNvPr>
          <p:cNvSpPr txBox="1"/>
          <p:nvPr/>
        </p:nvSpPr>
        <p:spPr>
          <a:xfrm>
            <a:off x="2389990" y="1113417"/>
            <a:ext cx="7627172" cy="40934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Go to: generatorhelponline.com</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Login: </a:t>
            </a:r>
            <a:r>
              <a:rPr lang="en-US" sz="2800" dirty="0" err="1">
                <a:latin typeface="Times New Roman" panose="02020603050405020304" pitchFamily="18" charset="0"/>
                <a:cs typeface="Times New Roman" panose="02020603050405020304" pitchFamily="18" charset="0"/>
              </a:rPr>
              <a:t>leadingage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Password: Kansas#2025</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Scroll down to: </a:t>
            </a:r>
            <a:r>
              <a:rPr lang="en-US" sz="2800" u="sng" dirty="0">
                <a:latin typeface="Times New Roman" panose="02020603050405020304" pitchFamily="18" charset="0"/>
                <a:cs typeface="Times New Roman" panose="02020603050405020304" pitchFamily="18" charset="0"/>
              </a:rPr>
              <a:t>Generator Inspection Checklist</a:t>
            </a:r>
          </a:p>
          <a:p>
            <a:endParaRPr lang="en-US" sz="2800" u="sng"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Click on: </a:t>
            </a:r>
            <a:r>
              <a:rPr lang="en-US" sz="2800" b="1" dirty="0">
                <a:latin typeface="Times New Roman" panose="02020603050405020304" pitchFamily="18" charset="0"/>
                <a:cs typeface="Times New Roman" panose="02020603050405020304" pitchFamily="18" charset="0"/>
              </a:rPr>
              <a:t>DOWNLOAD INTERACTIVE CHICKLIST DIRECTLY</a:t>
            </a:r>
          </a:p>
        </p:txBody>
      </p:sp>
    </p:spTree>
    <p:extLst>
      <p:ext uri="{BB962C8B-B14F-4D97-AF65-F5344CB8AC3E}">
        <p14:creationId xmlns:p14="http://schemas.microsoft.com/office/powerpoint/2010/main" val="103073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522234-310F-26A6-3A9B-5FD395C54C4D}"/>
              </a:ext>
            </a:extLst>
          </p:cNvPr>
          <p:cNvSpPr txBox="1"/>
          <p:nvPr/>
        </p:nvSpPr>
        <p:spPr>
          <a:xfrm>
            <a:off x="1538343" y="2505670"/>
            <a:ext cx="9499003" cy="923330"/>
          </a:xfrm>
          <a:prstGeom prst="rect">
            <a:avLst/>
          </a:prstGeom>
          <a:noFill/>
        </p:spPr>
        <p:txBody>
          <a:bodyPr wrap="square">
            <a:spAutoFit/>
          </a:bodyPr>
          <a:lstStyle/>
          <a:p>
            <a:pPr algn="ctr"/>
            <a:r>
              <a:rPr lang="en-US" dirty="0"/>
              <a:t>PART II – HEALTH CARE FACILITIES CODE REQUIREMENTS </a:t>
            </a:r>
          </a:p>
          <a:p>
            <a:pPr algn="ctr"/>
            <a:r>
              <a:rPr lang="en-US" dirty="0"/>
              <a:t>K918 </a:t>
            </a:r>
          </a:p>
          <a:p>
            <a:pPr algn="ctr"/>
            <a:r>
              <a:rPr lang="en-US" dirty="0"/>
              <a:t>Electrical Systems – Essential Electric System Maintenance and Testing</a:t>
            </a:r>
          </a:p>
        </p:txBody>
      </p:sp>
      <p:sp>
        <p:nvSpPr>
          <p:cNvPr id="2" name="TextBox 1">
            <a:extLst>
              <a:ext uri="{FF2B5EF4-FFF2-40B4-BE49-F238E27FC236}">
                <a16:creationId xmlns:a16="http://schemas.microsoft.com/office/drawing/2014/main" id="{153B2E0F-B10F-2964-E606-3899445E5072}"/>
              </a:ext>
            </a:extLst>
          </p:cNvPr>
          <p:cNvSpPr txBox="1"/>
          <p:nvPr/>
        </p:nvSpPr>
        <p:spPr>
          <a:xfrm>
            <a:off x="3356385" y="839095"/>
            <a:ext cx="5862918" cy="129266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Go to: generatorhelponline.com</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Login: leadingage</a:t>
            </a:r>
          </a:p>
          <a:p>
            <a:r>
              <a:rPr lang="en-US">
                <a:latin typeface="Times New Roman" panose="02020603050405020304" pitchFamily="18" charset="0"/>
                <a:cs typeface="Times New Roman" panose="02020603050405020304" pitchFamily="18" charset="0"/>
              </a:rPr>
              <a:t>Password: Kansas#2025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13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D84FE-90FE-7970-6CED-7679A42DE749}"/>
              </a:ext>
            </a:extLst>
          </p:cNvPr>
          <p:cNvSpPr txBox="1"/>
          <p:nvPr/>
        </p:nvSpPr>
        <p:spPr>
          <a:xfrm>
            <a:off x="1212028" y="1570306"/>
            <a:ext cx="10241280" cy="4247317"/>
          </a:xfrm>
          <a:prstGeom prst="rect">
            <a:avLst/>
          </a:prstGeom>
          <a:noFill/>
        </p:spPr>
        <p:txBody>
          <a:bodyPr wrap="square">
            <a:spAutoFit/>
          </a:bodyPr>
          <a:lstStyle/>
          <a:p>
            <a:r>
              <a:rPr lang="en-US" dirty="0"/>
              <a:t>Electrical Systems – Essential Electric System Maintenance and Testing The generator or other alternate power source and associated equipment is capable of supplying service within 10 seconds. </a:t>
            </a:r>
            <a:r>
              <a:rPr lang="en-US" dirty="0">
                <a:highlight>
                  <a:srgbClr val="00FF00"/>
                </a:highlight>
              </a:rPr>
              <a:t>If the 10-second criterion is not met during the monthly test, a process shall be provided to annually confirm this capability for the life safety and critical branches</a:t>
            </a:r>
            <a:r>
              <a:rPr lang="en-US" dirty="0"/>
              <a:t>. </a:t>
            </a:r>
            <a:r>
              <a:rPr lang="en-US" dirty="0">
                <a:highlight>
                  <a:srgbClr val="FFFF00"/>
                </a:highlight>
              </a:rPr>
              <a:t>Maintenance and testing of the generator and transfer switches are performed in accordance with NFPA 110. Generator sets are inspected weekly, exercised under load 30 minutes 12 times a year in 20-40 day intervals, and exercised once every 36 months for 4 continuous hours.</a:t>
            </a:r>
            <a:r>
              <a:rPr lang="en-US" dirty="0"/>
              <a:t> Scheduled test under load conditions include a complete simulated cold start and automatic or manual transfer of all EES loads, and are conducted by competent personnel. Maintenance and testing of stored energy power sources (Type 3 EES) are in accordance with NFPA 111. Main and feeder circuit breakers are inspected annually, and a program for periodically exercising the components is established according to manufacturer requirements. Written records of maintenance and testing are maintained and readily available. EES electrical panels and circuits are marked, readily identifiable, and separate from normal power circuits. Minimizing the possibility of damage of the emergency power source is a design consideration for new installations. 6.4.4, 6.5.4, 6.6.4 (NFPA 99), NFPA 110, NFPA 111, 700.10 (NFPA 70</a:t>
            </a:r>
          </a:p>
        </p:txBody>
      </p:sp>
    </p:spTree>
    <p:extLst>
      <p:ext uri="{BB962C8B-B14F-4D97-AF65-F5344CB8AC3E}">
        <p14:creationId xmlns:p14="http://schemas.microsoft.com/office/powerpoint/2010/main" val="60279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DA521-E62C-77BA-C940-CDAA443A550B}"/>
              </a:ext>
            </a:extLst>
          </p:cNvPr>
          <p:cNvSpPr txBox="1"/>
          <p:nvPr/>
        </p:nvSpPr>
        <p:spPr>
          <a:xfrm>
            <a:off x="1679986" y="813179"/>
            <a:ext cx="9240817" cy="5355312"/>
          </a:xfrm>
          <a:prstGeom prst="rect">
            <a:avLst/>
          </a:prstGeom>
          <a:noFill/>
        </p:spPr>
        <p:txBody>
          <a:bodyPr wrap="square">
            <a:spAutoFit/>
          </a:bodyPr>
          <a:lstStyle/>
          <a:p>
            <a:pPr algn="ctr"/>
            <a:r>
              <a:rPr lang="en-US" dirty="0"/>
              <a:t>The 4-hour load test</a:t>
            </a:r>
          </a:p>
          <a:p>
            <a:endParaRPr lang="en-US" dirty="0"/>
          </a:p>
          <a:p>
            <a:r>
              <a:rPr lang="en-US" dirty="0"/>
              <a:t>The 4-hour load test required every 36 months is not a loadbank test . </a:t>
            </a:r>
          </a:p>
          <a:p>
            <a:endParaRPr lang="en-US" dirty="0"/>
          </a:p>
          <a:p>
            <a:r>
              <a:rPr lang="en-US" dirty="0"/>
              <a:t>Many service companies substitute a loadbank test for the required loadtest. These are completely different tests. </a:t>
            </a:r>
          </a:p>
          <a:p>
            <a:endParaRPr lang="en-US" dirty="0"/>
          </a:p>
          <a:p>
            <a:r>
              <a:rPr lang="en-US" dirty="0"/>
              <a:t>The loadtest outlined in 8.4.9 requires all transfer switches be transferred. This not only tests the generator but the transfer switches, circuit breakers, and emergency distribution as well.</a:t>
            </a:r>
          </a:p>
          <a:p>
            <a:endParaRPr lang="en-US" dirty="0"/>
          </a:p>
          <a:p>
            <a:pPr algn="ctr"/>
            <a:r>
              <a:rPr lang="en-US" dirty="0"/>
              <a:t>A loadbank test only tests the generator. </a:t>
            </a:r>
          </a:p>
          <a:p>
            <a:pPr algn="ctr"/>
            <a:r>
              <a:rPr lang="en-US" dirty="0"/>
              <a:t>Don’t be fooled by a vendors’ hesitancy to conduct a proper load test. </a:t>
            </a:r>
          </a:p>
          <a:p>
            <a:pPr algn="ctr"/>
            <a:endParaRPr lang="en-US" dirty="0"/>
          </a:p>
          <a:p>
            <a:r>
              <a:rPr lang="en-US" dirty="0"/>
              <a:t>See my video: </a:t>
            </a:r>
            <a:r>
              <a:rPr lang="en-US" u="sng" dirty="0">
                <a:solidFill>
                  <a:schemeClr val="tx2">
                    <a:lumMod val="75000"/>
                    <a:lumOff val="25000"/>
                  </a:schemeClr>
                </a:solidFill>
              </a:rPr>
              <a:t>Every Third Year Generator Operational Inspection &amp; Training </a:t>
            </a:r>
          </a:p>
          <a:p>
            <a:endParaRPr lang="en-US" u="sng" dirty="0">
              <a:solidFill>
                <a:schemeClr val="tx2">
                  <a:lumMod val="75000"/>
                  <a:lumOff val="25000"/>
                </a:schemeClr>
              </a:solidFill>
            </a:endParaRPr>
          </a:p>
          <a:p>
            <a:r>
              <a:rPr lang="en-US" dirty="0"/>
              <a:t>“Scheduled test under load conditions include a complete simulated cold start and automatic or manual transfer of all EES loads; and are conducted by competent personnel.”</a:t>
            </a:r>
          </a:p>
          <a:p>
            <a:endParaRPr lang="en-US" dirty="0"/>
          </a:p>
          <a:p>
            <a:r>
              <a:rPr lang="en-US" dirty="0"/>
              <a:t> </a:t>
            </a:r>
            <a:r>
              <a:rPr lang="en-US" dirty="0">
                <a:highlight>
                  <a:srgbClr val="FFFF00"/>
                </a:highlight>
              </a:rPr>
              <a:t>Make sure your vendor is competent. </a:t>
            </a:r>
            <a:endParaRPr lang="en-US" dirty="0"/>
          </a:p>
        </p:txBody>
      </p:sp>
    </p:spTree>
    <p:extLst>
      <p:ext uri="{BB962C8B-B14F-4D97-AF65-F5344CB8AC3E}">
        <p14:creationId xmlns:p14="http://schemas.microsoft.com/office/powerpoint/2010/main" val="167183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11211-C499-8307-4D60-EAD6853F4807}"/>
              </a:ext>
            </a:extLst>
          </p:cNvPr>
          <p:cNvSpPr txBox="1"/>
          <p:nvPr/>
        </p:nvSpPr>
        <p:spPr>
          <a:xfrm>
            <a:off x="889299" y="1095546"/>
            <a:ext cx="10413402" cy="4524315"/>
          </a:xfrm>
          <a:prstGeom prst="rect">
            <a:avLst/>
          </a:prstGeom>
          <a:noFill/>
        </p:spPr>
        <p:txBody>
          <a:bodyPr wrap="square" rtlCol="0">
            <a:spAutoFit/>
          </a:bodyPr>
          <a:lstStyle/>
          <a:p>
            <a:pPr algn="ctr"/>
            <a:r>
              <a:rPr lang="en-US" dirty="0"/>
              <a:t>4-hour load test per NFPA 110, chapter 8.4.9, 2010 edition</a:t>
            </a:r>
          </a:p>
          <a:p>
            <a:pPr algn="ctr"/>
            <a:r>
              <a:rPr lang="en-US" dirty="0"/>
              <a:t>Every 3-years</a:t>
            </a:r>
          </a:p>
          <a:p>
            <a:pPr algn="ctr"/>
            <a:endParaRPr lang="en-US" dirty="0"/>
          </a:p>
          <a:p>
            <a:pPr algn="ctr"/>
            <a:r>
              <a:rPr lang="en-US" sz="3600" dirty="0">
                <a:solidFill>
                  <a:srgbClr val="FF0000"/>
                </a:solidFill>
                <a:latin typeface="Times New Roman" panose="02020603050405020304" pitchFamily="18" charset="0"/>
                <a:cs typeface="Times New Roman" panose="02020603050405020304" pitchFamily="18" charset="0"/>
              </a:rPr>
              <a:t>You do not need to turn the power off to the building!</a:t>
            </a:r>
          </a:p>
          <a:p>
            <a:pPr algn="ctr"/>
            <a:endParaRPr lang="en-US" dirty="0"/>
          </a:p>
          <a:p>
            <a:pPr algn="ctr"/>
            <a:r>
              <a:rPr lang="en-US" dirty="0"/>
              <a:t>Diesel Generators</a:t>
            </a:r>
          </a:p>
          <a:p>
            <a:pPr marL="285750" lvl="0" indent="-285750">
              <a:buFont typeface="Arial" panose="020B0604020202020204" pitchFamily="34" charset="0"/>
              <a:buChar char="•"/>
            </a:pPr>
            <a:r>
              <a:rPr lang="en-US" dirty="0"/>
              <a:t>Connect the </a:t>
            </a:r>
            <a:r>
              <a:rPr lang="en-US" dirty="0" err="1"/>
              <a:t>loadbank</a:t>
            </a:r>
            <a:r>
              <a:rPr lang="en-US" dirty="0"/>
              <a:t> to the system leaving the building load connected.</a:t>
            </a:r>
          </a:p>
          <a:p>
            <a:pPr marL="285750" lvl="0" indent="-285750">
              <a:buFont typeface="Arial" panose="020B0604020202020204" pitchFamily="34" charset="0"/>
              <a:buChar char="•"/>
            </a:pPr>
            <a:r>
              <a:rPr lang="en-US" dirty="0"/>
              <a:t>Start the EPS using a transfer switch then transfer </a:t>
            </a:r>
            <a:r>
              <a:rPr lang="en-US" b="1" u="sng" dirty="0"/>
              <a:t>all </a:t>
            </a:r>
            <a:r>
              <a:rPr lang="en-US" dirty="0"/>
              <a:t>transfer switches to the generator.</a:t>
            </a:r>
          </a:p>
          <a:p>
            <a:pPr marL="285750" lvl="0" indent="-285750">
              <a:buFont typeface="Arial" panose="020B0604020202020204" pitchFamily="34" charset="0"/>
              <a:buChar char="•"/>
            </a:pPr>
            <a:r>
              <a:rPr lang="en-US" dirty="0"/>
              <a:t>Add supplemental load to 30%. Run the EPS for 3 hours at a minimum of 30% load.</a:t>
            </a:r>
          </a:p>
          <a:p>
            <a:pPr marL="285750" lvl="0" indent="-285750">
              <a:buFont typeface="Arial" panose="020B0604020202020204" pitchFamily="34" charset="0"/>
              <a:buChar char="•"/>
            </a:pPr>
            <a:r>
              <a:rPr lang="en-US" dirty="0"/>
              <a:t>Add load to 75% minimum for the final hour.</a:t>
            </a:r>
          </a:p>
          <a:p>
            <a:pPr marL="285750" lvl="0" indent="-285750">
              <a:buFont typeface="Arial" panose="020B0604020202020204" pitchFamily="34" charset="0"/>
              <a:buChar char="•"/>
            </a:pPr>
            <a:r>
              <a:rPr lang="en-US" dirty="0"/>
              <a:t>It is OK if the building load exceeds the above load up to 100% of the EPS nameplate rating.</a:t>
            </a:r>
          </a:p>
          <a:p>
            <a:pPr marL="285750" lvl="0" indent="-285750">
              <a:buFont typeface="Arial" panose="020B0604020202020204" pitchFamily="34" charset="0"/>
              <a:buChar char="•"/>
            </a:pPr>
            <a:endParaRPr lang="en-US" dirty="0"/>
          </a:p>
          <a:p>
            <a:pPr algn="ctr"/>
            <a:r>
              <a:rPr lang="en-US" dirty="0"/>
              <a:t>Gas Generators</a:t>
            </a:r>
          </a:p>
          <a:p>
            <a:pPr lvl="0"/>
            <a:r>
              <a:rPr lang="en-US" dirty="0"/>
              <a:t>Start the EPS using a transfer switch then transfer all transfer switches to the generator. No </a:t>
            </a:r>
            <a:r>
              <a:rPr lang="en-US" dirty="0" err="1"/>
              <a:t>loadbank</a:t>
            </a:r>
            <a:r>
              <a:rPr lang="en-US" dirty="0"/>
              <a:t> is required. Available load is all that is needed.</a:t>
            </a:r>
          </a:p>
        </p:txBody>
      </p:sp>
    </p:spTree>
    <p:extLst>
      <p:ext uri="{BB962C8B-B14F-4D97-AF65-F5344CB8AC3E}">
        <p14:creationId xmlns:p14="http://schemas.microsoft.com/office/powerpoint/2010/main" val="370827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4472E0-26F5-48A6-25F7-AF57EB113705}"/>
              </a:ext>
            </a:extLst>
          </p:cNvPr>
          <p:cNvSpPr txBox="1"/>
          <p:nvPr/>
        </p:nvSpPr>
        <p:spPr>
          <a:xfrm>
            <a:off x="1276574" y="1128372"/>
            <a:ext cx="9918550" cy="5909310"/>
          </a:xfrm>
          <a:prstGeom prst="rect">
            <a:avLst/>
          </a:prstGeom>
          <a:noFill/>
        </p:spPr>
        <p:txBody>
          <a:bodyPr wrap="square">
            <a:spAutoFit/>
          </a:bodyPr>
          <a:lstStyle/>
          <a:p>
            <a:pPr marL="342900" marR="0" lvl="0" indent="-3429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Connect the loadbank to the system leaving the building load connected. </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Technician’s initials_____________</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Start the EPS using at least one transfer switch then transfer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all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transfer switches to the generator. The generator company must locate and identify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transfer switches, both automatic and manual.</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Technician’s initials_____________  Time to transfer from start _______ seconds</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Add supplemental load to 30% of the nameplate rating. Run the EPS for 3 hours at a minimum of 30% load.</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Technician’s initials_____________</a:t>
            </a:r>
          </a:p>
          <a:p>
            <a:pPr marL="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Increase load to 75% minimum for the final hour.</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Technician’s initials_____________</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OK if the building load exceeds the above load up to 100% of the EPS nameplate rating.</a:t>
            </a:r>
          </a:p>
          <a:p>
            <a:pPr marL="457200" marR="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7A1CF022-B5D2-B3D7-62FD-E612B5EE213B}"/>
              </a:ext>
            </a:extLst>
          </p:cNvPr>
          <p:cNvSpPr txBox="1"/>
          <p:nvPr/>
        </p:nvSpPr>
        <p:spPr>
          <a:xfrm>
            <a:off x="4159681" y="358907"/>
            <a:ext cx="5260489" cy="523220"/>
          </a:xfrm>
          <a:prstGeom prst="rect">
            <a:avLst/>
          </a:prstGeom>
          <a:noFill/>
        </p:spPr>
        <p:txBody>
          <a:bodyPr wrap="square" rtlCol="0">
            <a:spAutoFit/>
          </a:bodyPr>
          <a:lstStyle/>
          <a:p>
            <a:r>
              <a:rPr lang="en-US" sz="2800" dirty="0">
                <a:solidFill>
                  <a:srgbClr val="FF0000"/>
                </a:solidFill>
              </a:rPr>
              <a:t>Diesel</a:t>
            </a:r>
            <a:r>
              <a:rPr lang="en-US" dirty="0"/>
              <a:t> </a:t>
            </a:r>
            <a:r>
              <a:rPr lang="en-US" sz="2800" dirty="0"/>
              <a:t>Generators</a:t>
            </a:r>
          </a:p>
        </p:txBody>
      </p:sp>
    </p:spTree>
    <p:extLst>
      <p:ext uri="{BB962C8B-B14F-4D97-AF65-F5344CB8AC3E}">
        <p14:creationId xmlns:p14="http://schemas.microsoft.com/office/powerpoint/2010/main" val="50088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1DF42D-B49E-5744-846C-F490D9B74DF3}"/>
              </a:ext>
            </a:extLst>
          </p:cNvPr>
          <p:cNvSpPr txBox="1"/>
          <p:nvPr/>
        </p:nvSpPr>
        <p:spPr>
          <a:xfrm>
            <a:off x="1140311" y="2285585"/>
            <a:ext cx="10273553" cy="1631216"/>
          </a:xfrm>
          <a:prstGeom prst="rect">
            <a:avLst/>
          </a:prstGeom>
          <a:noFill/>
        </p:spPr>
        <p:txBody>
          <a:bodyPr wrap="square">
            <a:spAutoFit/>
          </a:bodyPr>
          <a:lstStyle/>
          <a:p>
            <a:pPr marL="228600" marR="0" algn="ctr">
              <a:buNone/>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Gas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Generators (Natural gas or LPG)</a:t>
            </a:r>
          </a:p>
          <a:p>
            <a:pPr marL="228600" marR="0" algn="ctr">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Start the EPS using a transfer switch then transfer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transfer switches to the generator. No loadbank is required. Available load is all that is needed. Run the system for 4 hours and take readings every 15 minutes.</a:t>
            </a:r>
          </a:p>
        </p:txBody>
      </p:sp>
    </p:spTree>
    <p:extLst>
      <p:ext uri="{BB962C8B-B14F-4D97-AF65-F5344CB8AC3E}">
        <p14:creationId xmlns:p14="http://schemas.microsoft.com/office/powerpoint/2010/main" val="381094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AB1FE5-2918-74C0-F90F-995A9AB60CE1}"/>
              </a:ext>
            </a:extLst>
          </p:cNvPr>
          <p:cNvSpPr txBox="1"/>
          <p:nvPr/>
        </p:nvSpPr>
        <p:spPr>
          <a:xfrm>
            <a:off x="980738" y="1578315"/>
            <a:ext cx="10488706" cy="2998578"/>
          </a:xfrm>
          <a:prstGeom prst="rect">
            <a:avLst/>
          </a:prstGeom>
          <a:noFill/>
        </p:spPr>
        <p:txBody>
          <a:bodyPr wrap="square">
            <a:spAutoFit/>
          </a:bodyPr>
          <a:lstStyle/>
          <a:p>
            <a:pPr marL="342900" marR="0" lvl="0" indent="-342900">
              <a:lnSpc>
                <a:spcPct val="115000"/>
              </a:lnSpc>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Disconnect battery charger before taking the battery out.</a:t>
            </a:r>
          </a:p>
          <a:p>
            <a:pPr marR="0" lvl="1">
              <a:lnSpc>
                <a:spcPct val="115000"/>
              </a:lnSpc>
              <a:spcAft>
                <a:spcPts val="800"/>
              </a:spcAf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nSpc>
                <a:spcPct val="115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Many battery chargers put out a high or A/C voltage when the battery is disconnected. This can destroy the generator controller resulting in an expensive repair. </a:t>
            </a:r>
          </a:p>
        </p:txBody>
      </p:sp>
    </p:spTree>
    <p:extLst>
      <p:ext uri="{BB962C8B-B14F-4D97-AF65-F5344CB8AC3E}">
        <p14:creationId xmlns:p14="http://schemas.microsoft.com/office/powerpoint/2010/main" val="139982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B0EF7E-D25F-5282-18B4-40A76C54CB65}"/>
              </a:ext>
            </a:extLst>
          </p:cNvPr>
          <p:cNvSpPr txBox="1"/>
          <p:nvPr/>
        </p:nvSpPr>
        <p:spPr>
          <a:xfrm>
            <a:off x="824753" y="1642256"/>
            <a:ext cx="10757646" cy="3724096"/>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PART II – HEALTH CARE FACILITIES CODE REQUIREMENTS </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K918 </a:t>
            </a:r>
          </a:p>
          <a:p>
            <a:pPr algn="ctr"/>
            <a:endParaRPr lang="en-US" sz="36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Electrical Systems – Essential Electric System Maintenance and Testing </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Commentary by Paul Harris</a:t>
            </a:r>
          </a:p>
        </p:txBody>
      </p:sp>
    </p:spTree>
    <p:extLst>
      <p:ext uri="{BB962C8B-B14F-4D97-AF65-F5344CB8AC3E}">
        <p14:creationId xmlns:p14="http://schemas.microsoft.com/office/powerpoint/2010/main" val="287518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41E49-E94D-A289-55EC-6E8CC392C506}"/>
              </a:ext>
            </a:extLst>
          </p:cNvPr>
          <p:cNvSpPr txBox="1"/>
          <p:nvPr/>
        </p:nvSpPr>
        <p:spPr>
          <a:xfrm>
            <a:off x="796066" y="482426"/>
            <a:ext cx="11037345" cy="5260286"/>
          </a:xfrm>
          <a:prstGeom prst="rect">
            <a:avLst/>
          </a:prstGeom>
          <a:noFill/>
        </p:spPr>
        <p:txBody>
          <a:bodyPr wrap="square">
            <a:spAutoFit/>
          </a:bodyPr>
          <a:lstStyle/>
          <a:p>
            <a:pPr marR="0" lvl="0">
              <a:lnSpc>
                <a:spcPct val="115000"/>
              </a:lnSpc>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Replace battery 24-30 months. A.5.6.4.5.1</a:t>
            </a:r>
          </a:p>
          <a:p>
            <a:pPr marR="0" lvl="1">
              <a:lnSpc>
                <a:spcPct val="115000"/>
              </a:lnSpc>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nSpc>
                <a:spcPct val="115000"/>
              </a:lnSpc>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 lead-acid is a packaged chemical reaction. It is delicate. Like all chemical reactions It slows down when the temperature drops. It speeds up when the temperature rises.</a:t>
            </a:r>
          </a:p>
          <a:p>
            <a:pPr marR="0" lvl="1">
              <a:lnSpc>
                <a:spcPct val="115000"/>
              </a:lnSpc>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nSpc>
                <a:spcPct val="115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Always buy the freshest and heaviest battery.</a:t>
            </a:r>
          </a:p>
        </p:txBody>
      </p:sp>
    </p:spTree>
    <p:extLst>
      <p:ext uri="{BB962C8B-B14F-4D97-AF65-F5344CB8AC3E}">
        <p14:creationId xmlns:p14="http://schemas.microsoft.com/office/powerpoint/2010/main" val="243094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623798-D841-1DB3-FCFE-A2B2BF196640}"/>
              </a:ext>
            </a:extLst>
          </p:cNvPr>
          <p:cNvSpPr txBox="1"/>
          <p:nvPr/>
        </p:nvSpPr>
        <p:spPr>
          <a:xfrm>
            <a:off x="211567" y="609717"/>
            <a:ext cx="11768866" cy="5143716"/>
          </a:xfrm>
          <a:prstGeom prst="rect">
            <a:avLst/>
          </a:prstGeom>
          <a:noFill/>
        </p:spPr>
        <p:txBody>
          <a:bodyPr wrap="square">
            <a:spAutoFit/>
          </a:bodyPr>
          <a:lstStyle/>
          <a:p>
            <a:pPr marR="0" lvl="0">
              <a:lnSpc>
                <a:spcPct val="115000"/>
              </a:lnSpc>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Check battery charger when the generator fails to start. </a:t>
            </a:r>
          </a:p>
          <a:p>
            <a:pPr marR="0" lvl="0">
              <a:lnSpc>
                <a:spcPct val="115000"/>
              </a:lnSpc>
            </a:pPr>
            <a:endParaRPr lang="en-US"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1">
              <a:lnSpc>
                <a:spcPct val="115000"/>
              </a:lnSpc>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I have found that when the battery charger trips a breaker and the battery goes low the controller </a:t>
            </a:r>
            <a:r>
              <a:rPr lang="en-US" sz="3200" b="1" u="sng" kern="100" dirty="0">
                <a:effectLst/>
                <a:latin typeface="Times New Roman" panose="02020603050405020304" pitchFamily="18" charset="0"/>
                <a:ea typeface="Aptos" panose="020B0004020202020204" pitchFamily="34" charset="0"/>
                <a:cs typeface="Times New Roman" panose="02020603050405020304" pitchFamily="18" charset="0"/>
              </a:rPr>
              <a:t>may</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not send a signal to the remote annunciator. Rather it may display a false alarm like “Overspeed”.</a:t>
            </a:r>
          </a:p>
          <a:p>
            <a:pPr marR="0" lvl="1">
              <a:lnSpc>
                <a:spcPct val="115000"/>
              </a:lnSpc>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R="0" lvl="1">
              <a:lnSpc>
                <a:spcPct val="115000"/>
              </a:lnSpc>
              <a:spcAft>
                <a:spcPts val="800"/>
              </a:spcAft>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Even if you correct the problem by resetting the breaker, the charger may not charge the battery because some chargers will not charge if the threshold voltage drops below a set point. </a:t>
            </a:r>
          </a:p>
        </p:txBody>
      </p:sp>
    </p:spTree>
    <p:extLst>
      <p:ext uri="{BB962C8B-B14F-4D97-AF65-F5344CB8AC3E}">
        <p14:creationId xmlns:p14="http://schemas.microsoft.com/office/powerpoint/2010/main" val="265549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1D1C4-C83A-0C9E-EC58-9FEE61D421B1}"/>
              </a:ext>
            </a:extLst>
          </p:cNvPr>
          <p:cNvSpPr txBox="1"/>
          <p:nvPr/>
        </p:nvSpPr>
        <p:spPr>
          <a:xfrm>
            <a:off x="677733" y="1396826"/>
            <a:ext cx="11144922" cy="4500912"/>
          </a:xfrm>
          <a:prstGeom prst="rect">
            <a:avLst/>
          </a:prstGeom>
          <a:noFill/>
        </p:spPr>
        <p:txBody>
          <a:bodyPr wrap="square">
            <a:spAutoFit/>
          </a:bodyPr>
          <a:lstStyle/>
          <a:p>
            <a:pPr>
              <a:lnSpc>
                <a:spcPct val="115000"/>
              </a:lnSpc>
            </a:pPr>
            <a:r>
              <a:rPr lang="en-US" sz="3600" dirty="0">
                <a:cs typeface="Times New Roman" panose="02020603050405020304" pitchFamily="18" charset="0"/>
              </a:rPr>
              <a:t>2. Service the automatic transfer switch annually</a:t>
            </a:r>
          </a:p>
          <a:p>
            <a:pPr marR="0" lvl="0">
              <a:lnSpc>
                <a:spcPct val="115000"/>
              </a:lnSpc>
            </a:pPr>
            <a:endParaRPr lang="en-US" sz="3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15000"/>
              </a:lnSpc>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Does your provider service the ATS </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annually</a:t>
            </a: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 NFPA 110, 8.3.5, and A.8.3.5 (Outlines procedure)</a:t>
            </a:r>
          </a:p>
          <a:p>
            <a:pPr marR="0" lvl="1">
              <a:lnSpc>
                <a:spcPct val="115000"/>
              </a:lnSpc>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Inspect contacts for overheating and erosion</a:t>
            </a:r>
          </a:p>
          <a:p>
            <a:pPr marR="0" lvl="1">
              <a:lnSpc>
                <a:spcPct val="115000"/>
              </a:lnSpc>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Clean contacts</a:t>
            </a:r>
          </a:p>
          <a:p>
            <a:pPr marR="0" lvl="2">
              <a:lnSpc>
                <a:spcPct val="115000"/>
              </a:lnSpc>
              <a:spcAft>
                <a:spcPts val="800"/>
              </a:spcAft>
            </a:pPr>
            <a:r>
              <a:rPr lang="en-US" sz="3600" kern="100" dirty="0">
                <a:effectLst/>
                <a:latin typeface="Times New Roman" panose="02020603050405020304" pitchFamily="18" charset="0"/>
                <a:ea typeface="Aptos" panose="020B0004020202020204" pitchFamily="34" charset="0"/>
                <a:cs typeface="Times New Roman" panose="02020603050405020304" pitchFamily="18" charset="0"/>
              </a:rPr>
              <a:t>Replace contacts when necessary</a:t>
            </a:r>
          </a:p>
        </p:txBody>
      </p:sp>
    </p:spTree>
    <p:extLst>
      <p:ext uri="{BB962C8B-B14F-4D97-AF65-F5344CB8AC3E}">
        <p14:creationId xmlns:p14="http://schemas.microsoft.com/office/powerpoint/2010/main" val="208324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E404E4-AB9D-E6CD-B12D-0CC63A73D5FF}"/>
              </a:ext>
            </a:extLst>
          </p:cNvPr>
          <p:cNvSpPr txBox="1"/>
          <p:nvPr/>
        </p:nvSpPr>
        <p:spPr>
          <a:xfrm>
            <a:off x="537883" y="430307"/>
            <a:ext cx="10962042" cy="7417415"/>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Automatic Transfer Switches</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Onan</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Generac</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Zenith</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Asco</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Thompson</a:t>
            </a: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Kohler</a:t>
            </a:r>
          </a:p>
          <a:p>
            <a:endParaRPr lang="en-US" sz="3200" dirty="0"/>
          </a:p>
          <a:p>
            <a:r>
              <a:rPr lang="en-US" sz="2800" dirty="0"/>
              <a:t>The automatic transfer switch constantly monitors the utility power. In the event of utility failure, it sends a signal to the generator to tell the generator control panel to initiate the start sequence. Once alternate electrical power is available, it transfers the alternate power to the load.</a:t>
            </a:r>
          </a:p>
          <a:p>
            <a:pPr algn="ctr"/>
            <a:r>
              <a:rPr lang="en-US" sz="2800" dirty="0"/>
              <a:t>Batteries</a:t>
            </a: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A9856F9-DCEA-F939-CD3D-427E092EC0D2}"/>
              </a:ext>
            </a:extLst>
          </p:cNvPr>
          <p:cNvSpPr txBox="1"/>
          <p:nvPr/>
        </p:nvSpPr>
        <p:spPr>
          <a:xfrm>
            <a:off x="2291379" y="4411382"/>
            <a:ext cx="8455509" cy="523220"/>
          </a:xfrm>
          <a:prstGeom prst="rect">
            <a:avLst/>
          </a:prstGeom>
          <a:noFill/>
        </p:spPr>
        <p:txBody>
          <a:bodyPr wrap="square" rtlCol="0">
            <a:spAutoFit/>
          </a:bodyPr>
          <a:lstStyle/>
          <a:p>
            <a:endParaRPr lang="en-US" sz="2800" dirty="0"/>
          </a:p>
        </p:txBody>
      </p:sp>
    </p:spTree>
    <p:extLst>
      <p:ext uri="{BB962C8B-B14F-4D97-AF65-F5344CB8AC3E}">
        <p14:creationId xmlns:p14="http://schemas.microsoft.com/office/powerpoint/2010/main" val="265403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y panel with white text&#10;&#10;AI-generated content may be incorrect.">
            <a:extLst>
              <a:ext uri="{FF2B5EF4-FFF2-40B4-BE49-F238E27FC236}">
                <a16:creationId xmlns:a16="http://schemas.microsoft.com/office/drawing/2014/main" id="{C988AEA7-3F6D-832C-B88C-D491CB80F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469" y="1079200"/>
            <a:ext cx="3524700" cy="4699599"/>
          </a:xfrm>
          <a:prstGeom prst="rect">
            <a:avLst/>
          </a:prstGeom>
        </p:spPr>
      </p:pic>
      <p:pic>
        <p:nvPicPr>
          <p:cNvPr id="5" name="Picture 4" descr="A green box with a white wire&#10;&#10;AI-generated content may be incorrect.">
            <a:extLst>
              <a:ext uri="{FF2B5EF4-FFF2-40B4-BE49-F238E27FC236}">
                <a16:creationId xmlns:a16="http://schemas.microsoft.com/office/drawing/2014/main" id="{FCEC7231-933C-92D6-913E-00305FE82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832" y="1024664"/>
            <a:ext cx="3384625" cy="4512833"/>
          </a:xfrm>
          <a:prstGeom prst="rect">
            <a:avLst/>
          </a:prstGeom>
        </p:spPr>
      </p:pic>
    </p:spTree>
    <p:extLst>
      <p:ext uri="{BB962C8B-B14F-4D97-AF65-F5344CB8AC3E}">
        <p14:creationId xmlns:p14="http://schemas.microsoft.com/office/powerpoint/2010/main" val="2357045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ox with a button on it&#10;&#10;AI-generated content may be incorrect.">
            <a:extLst>
              <a:ext uri="{FF2B5EF4-FFF2-40B4-BE49-F238E27FC236}">
                <a16:creationId xmlns:a16="http://schemas.microsoft.com/office/drawing/2014/main" id="{10BAA86F-915C-194D-CBA6-A5F80B480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129" y="1086521"/>
            <a:ext cx="3739627" cy="4986169"/>
          </a:xfrm>
          <a:prstGeom prst="rect">
            <a:avLst/>
          </a:prstGeom>
        </p:spPr>
      </p:pic>
      <p:pic>
        <p:nvPicPr>
          <p:cNvPr id="5" name="Picture 4" descr="A close-up of a control panel&#10;&#10;AI-generated content may be incorrect.">
            <a:extLst>
              <a:ext uri="{FF2B5EF4-FFF2-40B4-BE49-F238E27FC236}">
                <a16:creationId xmlns:a16="http://schemas.microsoft.com/office/drawing/2014/main" id="{3BC1A6C1-4F38-D13C-5226-55CC22C01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682" y="1086521"/>
            <a:ext cx="3739628" cy="4986170"/>
          </a:xfrm>
          <a:prstGeom prst="rect">
            <a:avLst/>
          </a:prstGeom>
        </p:spPr>
      </p:pic>
    </p:spTree>
    <p:extLst>
      <p:ext uri="{BB962C8B-B14F-4D97-AF65-F5344CB8AC3E}">
        <p14:creationId xmlns:p14="http://schemas.microsoft.com/office/powerpoint/2010/main" val="2825273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etal box&#10;&#10;AI-generated content may be incorrect.">
            <a:extLst>
              <a:ext uri="{FF2B5EF4-FFF2-40B4-BE49-F238E27FC236}">
                <a16:creationId xmlns:a16="http://schemas.microsoft.com/office/drawing/2014/main" id="{6FD0AB77-6642-CB02-9569-ECA782E1F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622" y="1319604"/>
            <a:ext cx="3392693" cy="4523591"/>
          </a:xfrm>
          <a:prstGeom prst="rect">
            <a:avLst/>
          </a:prstGeom>
        </p:spPr>
      </p:pic>
      <p:sp>
        <p:nvSpPr>
          <p:cNvPr id="4" name="AutoShape 2">
            <a:extLst>
              <a:ext uri="{FF2B5EF4-FFF2-40B4-BE49-F238E27FC236}">
                <a16:creationId xmlns:a16="http://schemas.microsoft.com/office/drawing/2014/main" id="{7598F9A2-9DE2-4A82-071B-55C0832F91E4}"/>
              </a:ext>
            </a:extLst>
          </p:cNvPr>
          <p:cNvSpPr>
            <a:spLocks noChangeAspect="1" noChangeArrowheads="1"/>
          </p:cNvSpPr>
          <p:nvPr/>
        </p:nvSpPr>
        <p:spPr bwMode="auto">
          <a:xfrm>
            <a:off x="5943599" y="1435249"/>
            <a:ext cx="2146151" cy="2146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3BB44857-3183-572B-6BC2-0A67EFB164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635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y panel with buttons and switches&#10;&#10;AI-generated content may be incorrect.">
            <a:extLst>
              <a:ext uri="{FF2B5EF4-FFF2-40B4-BE49-F238E27FC236}">
                <a16:creationId xmlns:a16="http://schemas.microsoft.com/office/drawing/2014/main" id="{A6DAA997-C3A2-4BDF-09EB-CD2F6DD1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40901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98AAC4-E55B-9241-2684-AAF16181A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2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ower system&#10;&#10;Description automatically generated">
            <a:extLst>
              <a:ext uri="{FF2B5EF4-FFF2-40B4-BE49-F238E27FC236}">
                <a16:creationId xmlns:a16="http://schemas.microsoft.com/office/drawing/2014/main" id="{45BFFCE0-2A1C-420D-9AE6-B555EC8F5D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967" y="815520"/>
            <a:ext cx="4292544" cy="5723392"/>
          </a:xfrm>
          <a:prstGeom prst="rect">
            <a:avLst/>
          </a:prstGeom>
          <a:noFill/>
          <a:ln>
            <a:noFill/>
          </a:ln>
        </p:spPr>
      </p:pic>
      <p:sp>
        <p:nvSpPr>
          <p:cNvPr id="3" name="Date Placeholder 2">
            <a:extLst>
              <a:ext uri="{FF2B5EF4-FFF2-40B4-BE49-F238E27FC236}">
                <a16:creationId xmlns:a16="http://schemas.microsoft.com/office/drawing/2014/main" id="{2B3E5F85-DB15-5124-1D71-87162CE94368}"/>
              </a:ext>
            </a:extLst>
          </p:cNvPr>
          <p:cNvSpPr>
            <a:spLocks noGrp="1"/>
          </p:cNvSpPr>
          <p:nvPr>
            <p:ph type="dt" sz="half" idx="10"/>
          </p:nvPr>
        </p:nvSpPr>
        <p:spPr/>
        <p:txBody>
          <a:bodyPr/>
          <a:lstStyle/>
          <a:p>
            <a:r>
              <a:rPr lang="en-US"/>
              <a:t>10/21/2024</a:t>
            </a:r>
          </a:p>
        </p:txBody>
      </p:sp>
      <p:sp>
        <p:nvSpPr>
          <p:cNvPr id="5" name="Footer Placeholder 4">
            <a:extLst>
              <a:ext uri="{FF2B5EF4-FFF2-40B4-BE49-F238E27FC236}">
                <a16:creationId xmlns:a16="http://schemas.microsoft.com/office/drawing/2014/main" id="{4A3977CC-DF4C-743E-E59A-5DA1FDEE4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7E8AF-4E6E-D6A1-E6DA-A59A53B3342B}"/>
              </a:ext>
            </a:extLst>
          </p:cNvPr>
          <p:cNvSpPr>
            <a:spLocks noGrp="1"/>
          </p:cNvSpPr>
          <p:nvPr>
            <p:ph type="sldNum" sz="quarter" idx="12"/>
          </p:nvPr>
        </p:nvSpPr>
        <p:spPr/>
        <p:txBody>
          <a:bodyPr/>
          <a:lstStyle/>
          <a:p>
            <a:fld id="{BBFB0419-BA90-4804-983F-12A2CD4A243F}" type="slidenum">
              <a:rPr lang="en-US" smtClean="0"/>
              <a:t>29</a:t>
            </a:fld>
            <a:endParaRPr lang="en-US"/>
          </a:p>
        </p:txBody>
      </p:sp>
      <p:sp>
        <p:nvSpPr>
          <p:cNvPr id="7" name="TextBox 6">
            <a:extLst>
              <a:ext uri="{FF2B5EF4-FFF2-40B4-BE49-F238E27FC236}">
                <a16:creationId xmlns:a16="http://schemas.microsoft.com/office/drawing/2014/main" id="{24807774-D88B-45F5-E1B5-447BAE3D5825}"/>
              </a:ext>
            </a:extLst>
          </p:cNvPr>
          <p:cNvSpPr txBox="1"/>
          <p:nvPr/>
        </p:nvSpPr>
        <p:spPr>
          <a:xfrm>
            <a:off x="838200" y="1525524"/>
            <a:ext cx="2518186" cy="1754326"/>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HTS requires battery replacement in 3 years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TX requires battery replacement annually</a:t>
            </a:r>
          </a:p>
        </p:txBody>
      </p:sp>
    </p:spTree>
    <p:extLst>
      <p:ext uri="{BB962C8B-B14F-4D97-AF65-F5344CB8AC3E}">
        <p14:creationId xmlns:p14="http://schemas.microsoft.com/office/powerpoint/2010/main" val="48747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39549D-4F6F-4AAC-4688-DB595970A5E1}"/>
              </a:ext>
            </a:extLst>
          </p:cNvPr>
          <p:cNvSpPr txBox="1"/>
          <p:nvPr/>
        </p:nvSpPr>
        <p:spPr>
          <a:xfrm>
            <a:off x="3325905" y="4905488"/>
            <a:ext cx="5819887" cy="954107"/>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6B4AA6-4B7B-577D-300B-5E06E603C977}"/>
              </a:ext>
            </a:extLst>
          </p:cNvPr>
          <p:cNvSpPr txBox="1"/>
          <p:nvPr/>
        </p:nvSpPr>
        <p:spPr>
          <a:xfrm>
            <a:off x="1125965" y="612844"/>
            <a:ext cx="10219765" cy="5632311"/>
          </a:xfrm>
          <a:prstGeom prst="rect">
            <a:avLst/>
          </a:prstGeom>
          <a:noFill/>
        </p:spPr>
        <p:txBody>
          <a:bodyPr wrap="square" rtlCol="0">
            <a:spAutoFit/>
          </a:bodyPr>
          <a:lstStyle/>
          <a:p>
            <a:r>
              <a:rPr lang="en-US" sz="3600" dirty="0"/>
              <a:t>Residents have to be kept safe no matter how long the power is out:</a:t>
            </a:r>
          </a:p>
          <a:p>
            <a:endParaRPr lang="en-US" sz="3600" dirty="0"/>
          </a:p>
          <a:p>
            <a:pPr marL="571500" indent="-571500">
              <a:buFont typeface="Arial" panose="020B0604020202020204" pitchFamily="34" charset="0"/>
              <a:buChar char="•"/>
            </a:pPr>
            <a:r>
              <a:rPr lang="en-US" sz="3600" dirty="0"/>
              <a:t>Lighting all the way out to the public way</a:t>
            </a:r>
          </a:p>
          <a:p>
            <a:pPr marL="285750" indent="-285750">
              <a:buFont typeface="Arial" panose="020B0604020202020204" pitchFamily="34" charset="0"/>
              <a:buChar char="•"/>
            </a:pPr>
            <a:r>
              <a:rPr lang="en-US" sz="3600" dirty="0"/>
              <a:t>   Food service</a:t>
            </a:r>
          </a:p>
          <a:p>
            <a:pPr marL="285750" indent="-285750">
              <a:buFont typeface="Arial" panose="020B0604020202020204" pitchFamily="34" charset="0"/>
              <a:buChar char="•"/>
            </a:pPr>
            <a:r>
              <a:rPr lang="en-US" sz="3600" dirty="0"/>
              <a:t>   Heating and cooling</a:t>
            </a:r>
          </a:p>
          <a:p>
            <a:pPr marL="285750" indent="-285750">
              <a:buFont typeface="Arial" panose="020B0604020202020204" pitchFamily="34" charset="0"/>
              <a:buChar char="•"/>
            </a:pPr>
            <a:r>
              <a:rPr lang="en-US" sz="3600" dirty="0"/>
              <a:t>   Lighting</a:t>
            </a:r>
          </a:p>
          <a:p>
            <a:pPr marL="285750" indent="-285750">
              <a:buFont typeface="Arial" panose="020B0604020202020204" pitchFamily="34" charset="0"/>
              <a:buChar char="•"/>
            </a:pPr>
            <a:r>
              <a:rPr lang="en-US" sz="3600" dirty="0"/>
              <a:t>   Communications</a:t>
            </a:r>
          </a:p>
          <a:p>
            <a:pPr marL="285750" indent="-285750">
              <a:buFont typeface="Arial" panose="020B0604020202020204" pitchFamily="34" charset="0"/>
              <a:buChar char="•"/>
            </a:pPr>
            <a:r>
              <a:rPr lang="en-US" sz="3600" dirty="0"/>
              <a:t>   Fire suppression systems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43423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0E292DC-FE68-91DE-0441-1337A83E8CE5}"/>
              </a:ext>
            </a:extLst>
          </p:cNvPr>
          <p:cNvCxnSpPr/>
          <p:nvPr/>
        </p:nvCxnSpPr>
        <p:spPr>
          <a:xfrm>
            <a:off x="2378412" y="2928026"/>
            <a:ext cx="70817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FA05218-8BFF-17DB-ED21-1FA021750E9F}"/>
              </a:ext>
            </a:extLst>
          </p:cNvPr>
          <p:cNvCxnSpPr/>
          <p:nvPr/>
        </p:nvCxnSpPr>
        <p:spPr>
          <a:xfrm>
            <a:off x="2570921" y="3765363"/>
            <a:ext cx="7081736"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Flowchart: Connector 5">
            <a:extLst>
              <a:ext uri="{FF2B5EF4-FFF2-40B4-BE49-F238E27FC236}">
                <a16:creationId xmlns:a16="http://schemas.microsoft.com/office/drawing/2014/main" id="{CC0CD43A-774F-B3B0-DF78-D5E093F7715F}"/>
              </a:ext>
            </a:extLst>
          </p:cNvPr>
          <p:cNvSpPr/>
          <p:nvPr/>
        </p:nvSpPr>
        <p:spPr>
          <a:xfrm>
            <a:off x="2016867" y="2716201"/>
            <a:ext cx="311285" cy="29182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1DC2C1AA-0A0A-8D50-4AC3-3A6C34D9D3E9}"/>
              </a:ext>
            </a:extLst>
          </p:cNvPr>
          <p:cNvSpPr/>
          <p:nvPr/>
        </p:nvSpPr>
        <p:spPr>
          <a:xfrm>
            <a:off x="1994170" y="2315190"/>
            <a:ext cx="311285" cy="3307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BECB99-C60C-7EAA-12B1-924147C543E6}"/>
              </a:ext>
            </a:extLst>
          </p:cNvPr>
          <p:cNvSpPr/>
          <p:nvPr/>
        </p:nvSpPr>
        <p:spPr>
          <a:xfrm>
            <a:off x="1186774" y="1993920"/>
            <a:ext cx="1770434" cy="27286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9345BB-A28E-5014-BE41-59750B5D89FB}"/>
              </a:ext>
            </a:extLst>
          </p:cNvPr>
          <p:cNvSpPr/>
          <p:nvPr/>
        </p:nvSpPr>
        <p:spPr>
          <a:xfrm>
            <a:off x="9317478" y="2491008"/>
            <a:ext cx="1478604" cy="17704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09E6A7C-11E0-CE42-F903-E83E1742D9C3}"/>
              </a:ext>
            </a:extLst>
          </p:cNvPr>
          <p:cNvCxnSpPr>
            <a:cxnSpLocks/>
          </p:cNvCxnSpPr>
          <p:nvPr/>
        </p:nvCxnSpPr>
        <p:spPr>
          <a:xfrm>
            <a:off x="2130356" y="2981010"/>
            <a:ext cx="817124" cy="77336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E69890E-FD7C-E224-A4BE-A5AB576ED6B6}"/>
              </a:ext>
            </a:extLst>
          </p:cNvPr>
          <p:cNvSpPr txBox="1"/>
          <p:nvPr/>
        </p:nvSpPr>
        <p:spPr>
          <a:xfrm>
            <a:off x="1050586" y="5310106"/>
            <a:ext cx="2198451" cy="646331"/>
          </a:xfrm>
          <a:prstGeom prst="rect">
            <a:avLst/>
          </a:prstGeom>
          <a:noFill/>
        </p:spPr>
        <p:txBody>
          <a:bodyPr wrap="square" rtlCol="0">
            <a:spAutoFit/>
          </a:bodyPr>
          <a:lstStyle/>
          <a:p>
            <a:pPr algn="ctr"/>
            <a:r>
              <a:rPr lang="en-US" dirty="0"/>
              <a:t>Automatic Transfer Switch</a:t>
            </a:r>
          </a:p>
        </p:txBody>
      </p:sp>
      <p:sp>
        <p:nvSpPr>
          <p:cNvPr id="16" name="TextBox 15">
            <a:extLst>
              <a:ext uri="{FF2B5EF4-FFF2-40B4-BE49-F238E27FC236}">
                <a16:creationId xmlns:a16="http://schemas.microsoft.com/office/drawing/2014/main" id="{50D397D2-0839-A777-21A2-276072D02004}"/>
              </a:ext>
            </a:extLst>
          </p:cNvPr>
          <p:cNvSpPr txBox="1"/>
          <p:nvPr/>
        </p:nvSpPr>
        <p:spPr>
          <a:xfrm>
            <a:off x="9036996" y="5020987"/>
            <a:ext cx="2393004" cy="646331"/>
          </a:xfrm>
          <a:prstGeom prst="rect">
            <a:avLst/>
          </a:prstGeom>
          <a:noFill/>
        </p:spPr>
        <p:txBody>
          <a:bodyPr wrap="square" rtlCol="0">
            <a:spAutoFit/>
          </a:bodyPr>
          <a:lstStyle/>
          <a:p>
            <a:pPr algn="ctr"/>
            <a:r>
              <a:rPr lang="en-US" dirty="0"/>
              <a:t>Generator Control Panel</a:t>
            </a:r>
          </a:p>
        </p:txBody>
      </p:sp>
      <p:sp>
        <p:nvSpPr>
          <p:cNvPr id="17" name="TextBox 16">
            <a:extLst>
              <a:ext uri="{FF2B5EF4-FFF2-40B4-BE49-F238E27FC236}">
                <a16:creationId xmlns:a16="http://schemas.microsoft.com/office/drawing/2014/main" id="{FBDF1C13-59DD-57D2-6BCE-591BA5DD352A}"/>
              </a:ext>
            </a:extLst>
          </p:cNvPr>
          <p:cNvSpPr txBox="1"/>
          <p:nvPr/>
        </p:nvSpPr>
        <p:spPr>
          <a:xfrm>
            <a:off x="3735423" y="4169808"/>
            <a:ext cx="5301573" cy="1477328"/>
          </a:xfrm>
          <a:prstGeom prst="rect">
            <a:avLst/>
          </a:prstGeom>
          <a:noFill/>
        </p:spPr>
        <p:txBody>
          <a:bodyPr wrap="square" rtlCol="0">
            <a:spAutoFit/>
          </a:bodyPr>
          <a:lstStyle/>
          <a:p>
            <a:r>
              <a:rPr lang="en-US" dirty="0"/>
              <a:t>Battery voltage travels from the generator control panel to the automatic transfer switch then stops. The generator control panel waits for the transfer switch to sense utility power failure and close the start contact.</a:t>
            </a:r>
          </a:p>
        </p:txBody>
      </p:sp>
      <p:sp>
        <p:nvSpPr>
          <p:cNvPr id="18" name="Arrow: Left 17">
            <a:extLst>
              <a:ext uri="{FF2B5EF4-FFF2-40B4-BE49-F238E27FC236}">
                <a16:creationId xmlns:a16="http://schemas.microsoft.com/office/drawing/2014/main" id="{55420794-CF02-1D1B-C2D8-5D59701FFFA5}"/>
              </a:ext>
            </a:extLst>
          </p:cNvPr>
          <p:cNvSpPr/>
          <p:nvPr/>
        </p:nvSpPr>
        <p:spPr>
          <a:xfrm>
            <a:off x="3894308" y="3057152"/>
            <a:ext cx="978408" cy="484632"/>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30A02BDD-D117-E50B-A0CF-ED5AF605F1C4}"/>
              </a:ext>
            </a:extLst>
          </p:cNvPr>
          <p:cNvSpPr/>
          <p:nvPr/>
        </p:nvSpPr>
        <p:spPr>
          <a:xfrm>
            <a:off x="7319285" y="3151606"/>
            <a:ext cx="978408" cy="484632"/>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EA9C27E-7287-7864-9FF7-459FBCD5FC8E}"/>
              </a:ext>
            </a:extLst>
          </p:cNvPr>
          <p:cNvSpPr txBox="1"/>
          <p:nvPr/>
        </p:nvSpPr>
        <p:spPr>
          <a:xfrm>
            <a:off x="1305128" y="2167843"/>
            <a:ext cx="1559666" cy="646331"/>
          </a:xfrm>
          <a:prstGeom prst="rect">
            <a:avLst/>
          </a:prstGeom>
          <a:noFill/>
        </p:spPr>
        <p:txBody>
          <a:bodyPr wrap="square" rtlCol="0">
            <a:spAutoFit/>
          </a:bodyPr>
          <a:lstStyle/>
          <a:p>
            <a:r>
              <a:rPr lang="en-US" dirty="0"/>
              <a:t>Start contact open</a:t>
            </a:r>
          </a:p>
        </p:txBody>
      </p:sp>
      <p:sp>
        <p:nvSpPr>
          <p:cNvPr id="22" name="TextBox 21">
            <a:extLst>
              <a:ext uri="{FF2B5EF4-FFF2-40B4-BE49-F238E27FC236}">
                <a16:creationId xmlns:a16="http://schemas.microsoft.com/office/drawing/2014/main" id="{4AFF7D5E-B5CF-BFE7-0D3B-C8E9D7DD9105}"/>
              </a:ext>
            </a:extLst>
          </p:cNvPr>
          <p:cNvSpPr txBox="1"/>
          <p:nvPr/>
        </p:nvSpPr>
        <p:spPr>
          <a:xfrm>
            <a:off x="3910730" y="1985022"/>
            <a:ext cx="4516455" cy="646331"/>
          </a:xfrm>
          <a:prstGeom prst="rect">
            <a:avLst/>
          </a:prstGeom>
          <a:noFill/>
        </p:spPr>
        <p:txBody>
          <a:bodyPr wrap="square" rtlCol="0">
            <a:spAutoFit/>
          </a:bodyPr>
          <a:lstStyle/>
          <a:p>
            <a:r>
              <a:rPr lang="en-US" dirty="0"/>
              <a:t>Utility normal as illustrated—no start signal yet since normal electrical power is present</a:t>
            </a:r>
          </a:p>
        </p:txBody>
      </p:sp>
      <p:sp>
        <p:nvSpPr>
          <p:cNvPr id="2" name="Oval 1">
            <a:extLst>
              <a:ext uri="{FF2B5EF4-FFF2-40B4-BE49-F238E27FC236}">
                <a16:creationId xmlns:a16="http://schemas.microsoft.com/office/drawing/2014/main" id="{319F8F7C-F57D-0ED5-D842-FBA5E4CEC5D8}"/>
              </a:ext>
            </a:extLst>
          </p:cNvPr>
          <p:cNvSpPr/>
          <p:nvPr/>
        </p:nvSpPr>
        <p:spPr>
          <a:xfrm>
            <a:off x="2071990" y="2892315"/>
            <a:ext cx="145915" cy="1435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FCDA42F-8B0F-36BE-0552-F37F782D0EA7}"/>
              </a:ext>
            </a:extLst>
          </p:cNvPr>
          <p:cNvSpPr/>
          <p:nvPr/>
        </p:nvSpPr>
        <p:spPr>
          <a:xfrm>
            <a:off x="2874522" y="2844697"/>
            <a:ext cx="145915" cy="14350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3AC903-D922-FF73-B8BD-7D649847AC85}"/>
              </a:ext>
            </a:extLst>
          </p:cNvPr>
          <p:cNvSpPr txBox="1"/>
          <p:nvPr/>
        </p:nvSpPr>
        <p:spPr>
          <a:xfrm>
            <a:off x="1313235" y="416336"/>
            <a:ext cx="10116765" cy="1200329"/>
          </a:xfrm>
          <a:prstGeom prst="rect">
            <a:avLst/>
          </a:prstGeom>
          <a:noFill/>
        </p:spPr>
        <p:txBody>
          <a:bodyPr wrap="square" rtlCol="0">
            <a:spAutoFit/>
          </a:bodyPr>
          <a:lstStyle/>
          <a:p>
            <a:pPr algn="ctr"/>
            <a:r>
              <a:rPr lang="en-US" b="1" dirty="0"/>
              <a:t>Traditional 2-wire start method</a:t>
            </a:r>
          </a:p>
          <a:p>
            <a:pPr algn="ctr"/>
            <a:endParaRPr lang="en-US" b="1" dirty="0"/>
          </a:p>
          <a:p>
            <a:r>
              <a:rPr lang="en-US" dirty="0"/>
              <a:t>The generator start signal design illustrated here has been used by </a:t>
            </a:r>
            <a:r>
              <a:rPr lang="en-US" b="1" u="sng" dirty="0"/>
              <a:t>All </a:t>
            </a:r>
            <a:r>
              <a:rPr lang="en-US" dirty="0"/>
              <a:t>transfer switch manufacturers including Generac for decades because of high reliability and universal acceptance.</a:t>
            </a:r>
          </a:p>
        </p:txBody>
      </p:sp>
      <p:sp>
        <p:nvSpPr>
          <p:cNvPr id="10" name="Date Placeholder 9">
            <a:extLst>
              <a:ext uri="{FF2B5EF4-FFF2-40B4-BE49-F238E27FC236}">
                <a16:creationId xmlns:a16="http://schemas.microsoft.com/office/drawing/2014/main" id="{C8F158C3-25D0-7CDF-41D1-3499DECB2FE0}"/>
              </a:ext>
            </a:extLst>
          </p:cNvPr>
          <p:cNvSpPr>
            <a:spLocks noGrp="1"/>
          </p:cNvSpPr>
          <p:nvPr>
            <p:ph type="dt" sz="half" idx="10"/>
          </p:nvPr>
        </p:nvSpPr>
        <p:spPr/>
        <p:txBody>
          <a:bodyPr/>
          <a:lstStyle/>
          <a:p>
            <a:r>
              <a:rPr lang="en-US"/>
              <a:t>10/21/2024</a:t>
            </a:r>
          </a:p>
        </p:txBody>
      </p:sp>
      <p:sp>
        <p:nvSpPr>
          <p:cNvPr id="12" name="Footer Placeholder 11">
            <a:extLst>
              <a:ext uri="{FF2B5EF4-FFF2-40B4-BE49-F238E27FC236}">
                <a16:creationId xmlns:a16="http://schemas.microsoft.com/office/drawing/2014/main" id="{BDC1179E-3A36-6A80-52DA-FA1C88863954}"/>
              </a:ext>
            </a:extLst>
          </p:cNvPr>
          <p:cNvSpPr>
            <a:spLocks noGrp="1"/>
          </p:cNvSpPr>
          <p:nvPr>
            <p:ph type="ftr" sz="quarter" idx="11"/>
          </p:nvPr>
        </p:nvSpPr>
        <p:spPr/>
        <p:txBody>
          <a:bodyPr/>
          <a:lstStyle/>
          <a:p>
            <a:endParaRPr lang="en-US"/>
          </a:p>
        </p:txBody>
      </p:sp>
      <p:sp>
        <p:nvSpPr>
          <p:cNvPr id="14" name="Slide Number Placeholder 13">
            <a:extLst>
              <a:ext uri="{FF2B5EF4-FFF2-40B4-BE49-F238E27FC236}">
                <a16:creationId xmlns:a16="http://schemas.microsoft.com/office/drawing/2014/main" id="{1A12648B-8A55-A75C-845E-087971DD3C40}"/>
              </a:ext>
            </a:extLst>
          </p:cNvPr>
          <p:cNvSpPr>
            <a:spLocks noGrp="1"/>
          </p:cNvSpPr>
          <p:nvPr>
            <p:ph type="sldNum" sz="quarter" idx="12"/>
          </p:nvPr>
        </p:nvSpPr>
        <p:spPr/>
        <p:txBody>
          <a:bodyPr/>
          <a:lstStyle/>
          <a:p>
            <a:fld id="{BBFB0419-BA90-4804-983F-12A2CD4A243F}" type="slidenum">
              <a:rPr lang="en-US" smtClean="0"/>
              <a:t>30</a:t>
            </a:fld>
            <a:endParaRPr lang="en-US"/>
          </a:p>
        </p:txBody>
      </p:sp>
    </p:spTree>
    <p:extLst>
      <p:ext uri="{BB962C8B-B14F-4D97-AF65-F5344CB8AC3E}">
        <p14:creationId xmlns:p14="http://schemas.microsoft.com/office/powerpoint/2010/main" val="319728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0E292DC-FE68-91DE-0441-1337A83E8CE5}"/>
              </a:ext>
            </a:extLst>
          </p:cNvPr>
          <p:cNvCxnSpPr/>
          <p:nvPr/>
        </p:nvCxnSpPr>
        <p:spPr>
          <a:xfrm>
            <a:off x="2275461" y="3541066"/>
            <a:ext cx="70817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FA05218-8BFF-17DB-ED21-1FA021750E9F}"/>
              </a:ext>
            </a:extLst>
          </p:cNvPr>
          <p:cNvCxnSpPr/>
          <p:nvPr/>
        </p:nvCxnSpPr>
        <p:spPr>
          <a:xfrm>
            <a:off x="2149812" y="4352330"/>
            <a:ext cx="7081736"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Flowchart: Connector 6">
            <a:extLst>
              <a:ext uri="{FF2B5EF4-FFF2-40B4-BE49-F238E27FC236}">
                <a16:creationId xmlns:a16="http://schemas.microsoft.com/office/drawing/2014/main" id="{1DC2C1AA-0A0A-8D50-4AC3-3A6C34D9D3E9}"/>
              </a:ext>
            </a:extLst>
          </p:cNvPr>
          <p:cNvSpPr/>
          <p:nvPr/>
        </p:nvSpPr>
        <p:spPr>
          <a:xfrm>
            <a:off x="1994170" y="2315190"/>
            <a:ext cx="311285" cy="3307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BECB99-C60C-7EAA-12B1-924147C543E6}"/>
              </a:ext>
            </a:extLst>
          </p:cNvPr>
          <p:cNvSpPr/>
          <p:nvPr/>
        </p:nvSpPr>
        <p:spPr>
          <a:xfrm>
            <a:off x="1113818" y="2329781"/>
            <a:ext cx="1770434" cy="27286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9345BB-A28E-5014-BE41-59750B5D89FB}"/>
              </a:ext>
            </a:extLst>
          </p:cNvPr>
          <p:cNvSpPr/>
          <p:nvPr/>
        </p:nvSpPr>
        <p:spPr>
          <a:xfrm>
            <a:off x="9139136" y="2937754"/>
            <a:ext cx="1478604" cy="17704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a:extLst>
              <a:ext uri="{FF2B5EF4-FFF2-40B4-BE49-F238E27FC236}">
                <a16:creationId xmlns:a16="http://schemas.microsoft.com/office/drawing/2014/main" id="{9E69890E-FD7C-E224-A4BE-A5AB576ED6B6}"/>
              </a:ext>
            </a:extLst>
          </p:cNvPr>
          <p:cNvSpPr txBox="1"/>
          <p:nvPr/>
        </p:nvSpPr>
        <p:spPr>
          <a:xfrm>
            <a:off x="967903" y="5233481"/>
            <a:ext cx="2198451" cy="646331"/>
          </a:xfrm>
          <a:prstGeom prst="rect">
            <a:avLst/>
          </a:prstGeom>
          <a:noFill/>
        </p:spPr>
        <p:txBody>
          <a:bodyPr wrap="square" rtlCol="0">
            <a:spAutoFit/>
          </a:bodyPr>
          <a:lstStyle/>
          <a:p>
            <a:pPr algn="ctr"/>
            <a:r>
              <a:rPr lang="en-US" dirty="0"/>
              <a:t>Automatic Transfer Switch</a:t>
            </a:r>
          </a:p>
        </p:txBody>
      </p:sp>
      <p:sp>
        <p:nvSpPr>
          <p:cNvPr id="16" name="TextBox 15">
            <a:extLst>
              <a:ext uri="{FF2B5EF4-FFF2-40B4-BE49-F238E27FC236}">
                <a16:creationId xmlns:a16="http://schemas.microsoft.com/office/drawing/2014/main" id="{50D397D2-0839-A777-21A2-276072D02004}"/>
              </a:ext>
            </a:extLst>
          </p:cNvPr>
          <p:cNvSpPr txBox="1"/>
          <p:nvPr/>
        </p:nvSpPr>
        <p:spPr>
          <a:xfrm>
            <a:off x="8685178" y="4988334"/>
            <a:ext cx="2393004" cy="646331"/>
          </a:xfrm>
          <a:prstGeom prst="rect">
            <a:avLst/>
          </a:prstGeom>
          <a:noFill/>
        </p:spPr>
        <p:txBody>
          <a:bodyPr wrap="square" rtlCol="0">
            <a:spAutoFit/>
          </a:bodyPr>
          <a:lstStyle/>
          <a:p>
            <a:pPr algn="ctr"/>
            <a:r>
              <a:rPr lang="en-US" dirty="0"/>
              <a:t>Generator Control Panel</a:t>
            </a:r>
          </a:p>
        </p:txBody>
      </p:sp>
      <p:sp>
        <p:nvSpPr>
          <p:cNvPr id="17" name="TextBox 16">
            <a:extLst>
              <a:ext uri="{FF2B5EF4-FFF2-40B4-BE49-F238E27FC236}">
                <a16:creationId xmlns:a16="http://schemas.microsoft.com/office/drawing/2014/main" id="{FBDF1C13-59DD-57D2-6BCE-591BA5DD352A}"/>
              </a:ext>
            </a:extLst>
          </p:cNvPr>
          <p:cNvSpPr txBox="1"/>
          <p:nvPr/>
        </p:nvSpPr>
        <p:spPr>
          <a:xfrm>
            <a:off x="3680299" y="4771816"/>
            <a:ext cx="4941650" cy="923330"/>
          </a:xfrm>
          <a:prstGeom prst="rect">
            <a:avLst/>
          </a:prstGeom>
          <a:noFill/>
        </p:spPr>
        <p:txBody>
          <a:bodyPr wrap="square" rtlCol="0">
            <a:spAutoFit/>
          </a:bodyPr>
          <a:lstStyle/>
          <a:p>
            <a:r>
              <a:rPr lang="en-US" dirty="0"/>
              <a:t>Battery voltage travels from the generator control panel to the automatic transfer switch and then back to the generator control panel.</a:t>
            </a:r>
          </a:p>
        </p:txBody>
      </p:sp>
      <p:sp>
        <p:nvSpPr>
          <p:cNvPr id="20" name="TextBox 19">
            <a:extLst>
              <a:ext uri="{FF2B5EF4-FFF2-40B4-BE49-F238E27FC236}">
                <a16:creationId xmlns:a16="http://schemas.microsoft.com/office/drawing/2014/main" id="{9EA9C27E-7287-7864-9FF7-459FBCD5FC8E}"/>
              </a:ext>
            </a:extLst>
          </p:cNvPr>
          <p:cNvSpPr txBox="1"/>
          <p:nvPr/>
        </p:nvSpPr>
        <p:spPr>
          <a:xfrm>
            <a:off x="1113818" y="2539363"/>
            <a:ext cx="1616413" cy="646331"/>
          </a:xfrm>
          <a:prstGeom prst="rect">
            <a:avLst/>
          </a:prstGeom>
          <a:noFill/>
        </p:spPr>
        <p:txBody>
          <a:bodyPr wrap="square" rtlCol="0">
            <a:spAutoFit/>
          </a:bodyPr>
          <a:lstStyle/>
          <a:p>
            <a:r>
              <a:rPr lang="en-US" dirty="0"/>
              <a:t>Start contact closed</a:t>
            </a:r>
          </a:p>
        </p:txBody>
      </p:sp>
      <p:sp>
        <p:nvSpPr>
          <p:cNvPr id="22" name="TextBox 21">
            <a:extLst>
              <a:ext uri="{FF2B5EF4-FFF2-40B4-BE49-F238E27FC236}">
                <a16:creationId xmlns:a16="http://schemas.microsoft.com/office/drawing/2014/main" id="{4AFF7D5E-B5CF-BFE7-0D3B-C8E9D7DD9105}"/>
              </a:ext>
            </a:extLst>
          </p:cNvPr>
          <p:cNvSpPr txBox="1"/>
          <p:nvPr/>
        </p:nvSpPr>
        <p:spPr>
          <a:xfrm>
            <a:off x="2730231" y="937079"/>
            <a:ext cx="6955277" cy="646331"/>
          </a:xfrm>
          <a:prstGeom prst="rect">
            <a:avLst/>
          </a:prstGeom>
          <a:noFill/>
        </p:spPr>
        <p:txBody>
          <a:bodyPr wrap="square" rtlCol="0">
            <a:spAutoFit/>
          </a:bodyPr>
          <a:lstStyle/>
          <a:p>
            <a:pPr algn="ctr"/>
            <a:r>
              <a:rPr lang="en-US" dirty="0"/>
              <a:t>Utility Failed—start signal is sent from the automatic transfer switch back to the generator control panel to initiate a start.</a:t>
            </a:r>
          </a:p>
        </p:txBody>
      </p:sp>
      <p:sp>
        <p:nvSpPr>
          <p:cNvPr id="2" name="Arrow: Right 1">
            <a:extLst>
              <a:ext uri="{FF2B5EF4-FFF2-40B4-BE49-F238E27FC236}">
                <a16:creationId xmlns:a16="http://schemas.microsoft.com/office/drawing/2014/main" id="{FA636E49-A403-8B93-D3B1-FB11BD70A1A0}"/>
              </a:ext>
            </a:extLst>
          </p:cNvPr>
          <p:cNvSpPr/>
          <p:nvPr/>
        </p:nvSpPr>
        <p:spPr>
          <a:xfrm>
            <a:off x="4091745" y="2607304"/>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22D4CAFA-C289-BACE-E308-AC6A946BE527}"/>
              </a:ext>
            </a:extLst>
          </p:cNvPr>
          <p:cNvSpPr/>
          <p:nvPr/>
        </p:nvSpPr>
        <p:spPr>
          <a:xfrm>
            <a:off x="6953235" y="2631835"/>
            <a:ext cx="871405" cy="50487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2B2B99D-164A-4BAF-2CC0-8E907EAECD74}"/>
              </a:ext>
            </a:extLst>
          </p:cNvPr>
          <p:cNvCxnSpPr>
            <a:cxnSpLocks/>
          </p:cNvCxnSpPr>
          <p:nvPr/>
        </p:nvCxnSpPr>
        <p:spPr>
          <a:xfrm>
            <a:off x="2626468" y="3536440"/>
            <a:ext cx="0" cy="792810"/>
          </a:xfrm>
          <a:prstGeom prst="line">
            <a:avLst/>
          </a:prstGeom>
        </p:spPr>
        <p:style>
          <a:lnRef idx="2">
            <a:schemeClr val="accent1"/>
          </a:lnRef>
          <a:fillRef idx="0">
            <a:schemeClr val="accent1"/>
          </a:fillRef>
          <a:effectRef idx="1">
            <a:schemeClr val="accent1"/>
          </a:effectRef>
          <a:fontRef idx="minor">
            <a:schemeClr val="tx1"/>
          </a:fontRef>
        </p:style>
      </p:cxnSp>
      <p:sp>
        <p:nvSpPr>
          <p:cNvPr id="23" name="Flowchart: Connector 22">
            <a:extLst>
              <a:ext uri="{FF2B5EF4-FFF2-40B4-BE49-F238E27FC236}">
                <a16:creationId xmlns:a16="http://schemas.microsoft.com/office/drawing/2014/main" id="{D350E216-A276-AE0D-2A44-1ABC87538247}"/>
              </a:ext>
            </a:extLst>
          </p:cNvPr>
          <p:cNvSpPr/>
          <p:nvPr/>
        </p:nvSpPr>
        <p:spPr>
          <a:xfrm>
            <a:off x="2579856" y="3452983"/>
            <a:ext cx="93224" cy="121872"/>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2289E6AF-C9A5-CB03-4207-3BA9FFC68DEF}"/>
              </a:ext>
            </a:extLst>
          </p:cNvPr>
          <p:cNvSpPr/>
          <p:nvPr/>
        </p:nvSpPr>
        <p:spPr>
          <a:xfrm>
            <a:off x="2585126" y="4280924"/>
            <a:ext cx="116732" cy="125386"/>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21FFF55-B07F-C41D-A6D7-EE28D41A2516}"/>
              </a:ext>
            </a:extLst>
          </p:cNvPr>
          <p:cNvCxnSpPr/>
          <p:nvPr/>
        </p:nvCxnSpPr>
        <p:spPr>
          <a:xfrm flipH="1">
            <a:off x="2633764" y="3531110"/>
            <a:ext cx="3404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D631C48-0809-FD1E-E767-6C9608A15FF5}"/>
              </a:ext>
            </a:extLst>
          </p:cNvPr>
          <p:cNvCxnSpPr>
            <a:cxnSpLocks/>
          </p:cNvCxnSpPr>
          <p:nvPr/>
        </p:nvCxnSpPr>
        <p:spPr>
          <a:xfrm flipH="1">
            <a:off x="2609444" y="4348111"/>
            <a:ext cx="364788" cy="4857"/>
          </a:xfrm>
          <a:prstGeom prst="line">
            <a:avLst/>
          </a:prstGeom>
        </p:spPr>
        <p:style>
          <a:lnRef idx="2">
            <a:schemeClr val="accent1"/>
          </a:lnRef>
          <a:fillRef idx="0">
            <a:schemeClr val="accent1"/>
          </a:fillRef>
          <a:effectRef idx="1">
            <a:schemeClr val="accent1"/>
          </a:effectRef>
          <a:fontRef idx="minor">
            <a:schemeClr val="tx1"/>
          </a:fontRef>
        </p:style>
      </p:cxnSp>
      <p:sp>
        <p:nvSpPr>
          <p:cNvPr id="21" name="Arrow: Left 20">
            <a:extLst>
              <a:ext uri="{FF2B5EF4-FFF2-40B4-BE49-F238E27FC236}">
                <a16:creationId xmlns:a16="http://schemas.microsoft.com/office/drawing/2014/main" id="{0DBC5F0D-8444-E1C9-66CA-A51DC1E2A1D8}"/>
              </a:ext>
            </a:extLst>
          </p:cNvPr>
          <p:cNvSpPr/>
          <p:nvPr/>
        </p:nvSpPr>
        <p:spPr>
          <a:xfrm>
            <a:off x="7256055" y="3792598"/>
            <a:ext cx="978408" cy="484632"/>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A3814F20-7259-CFED-8D3E-0315CBA5E311}"/>
              </a:ext>
            </a:extLst>
          </p:cNvPr>
          <p:cNvSpPr/>
          <p:nvPr/>
        </p:nvSpPr>
        <p:spPr>
          <a:xfrm>
            <a:off x="3957538" y="3690529"/>
            <a:ext cx="978408" cy="484632"/>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31977567-8ECB-8FFB-6AEA-635D9D4ED3D6}"/>
              </a:ext>
            </a:extLst>
          </p:cNvPr>
          <p:cNvSpPr>
            <a:spLocks noGrp="1"/>
          </p:cNvSpPr>
          <p:nvPr>
            <p:ph type="dt" sz="half" idx="10"/>
          </p:nvPr>
        </p:nvSpPr>
        <p:spPr/>
        <p:txBody>
          <a:bodyPr/>
          <a:lstStyle/>
          <a:p>
            <a:r>
              <a:rPr lang="en-US"/>
              <a:t>10/21/2024</a:t>
            </a:r>
          </a:p>
        </p:txBody>
      </p:sp>
      <p:sp>
        <p:nvSpPr>
          <p:cNvPr id="10" name="Footer Placeholder 9">
            <a:extLst>
              <a:ext uri="{FF2B5EF4-FFF2-40B4-BE49-F238E27FC236}">
                <a16:creationId xmlns:a16="http://schemas.microsoft.com/office/drawing/2014/main" id="{E4DDEA88-ACF3-258B-EBB0-684AABD4357D}"/>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45407F6F-C9CE-1B7B-4BE8-87E7F3FF0861}"/>
              </a:ext>
            </a:extLst>
          </p:cNvPr>
          <p:cNvSpPr>
            <a:spLocks noGrp="1"/>
          </p:cNvSpPr>
          <p:nvPr>
            <p:ph type="sldNum" sz="quarter" idx="12"/>
          </p:nvPr>
        </p:nvSpPr>
        <p:spPr/>
        <p:txBody>
          <a:bodyPr/>
          <a:lstStyle/>
          <a:p>
            <a:fld id="{BBFB0419-BA90-4804-983F-12A2CD4A243F}" type="slidenum">
              <a:rPr lang="en-US" smtClean="0"/>
              <a:t>31</a:t>
            </a:fld>
            <a:endParaRPr lang="en-US"/>
          </a:p>
        </p:txBody>
      </p:sp>
    </p:spTree>
    <p:extLst>
      <p:ext uri="{BB962C8B-B14F-4D97-AF65-F5344CB8AC3E}">
        <p14:creationId xmlns:p14="http://schemas.microsoft.com/office/powerpoint/2010/main" val="59103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5183E6-765D-CFCC-D7F4-F1A4F2645BBC}"/>
              </a:ext>
            </a:extLst>
          </p:cNvPr>
          <p:cNvSpPr txBox="1"/>
          <p:nvPr/>
        </p:nvSpPr>
        <p:spPr>
          <a:xfrm>
            <a:off x="2548648" y="663032"/>
            <a:ext cx="6828817" cy="646331"/>
          </a:xfrm>
          <a:prstGeom prst="rect">
            <a:avLst/>
          </a:prstGeom>
          <a:noFill/>
        </p:spPr>
        <p:txBody>
          <a:bodyPr wrap="square" rtlCol="0">
            <a:spAutoFit/>
          </a:bodyPr>
          <a:lstStyle/>
          <a:p>
            <a:pPr algn="ctr"/>
            <a:r>
              <a:rPr lang="en-US" dirty="0"/>
              <a:t>Generac Modbus RTU start system used by the Generac HTS switch</a:t>
            </a:r>
          </a:p>
          <a:p>
            <a:endParaRPr lang="en-US" dirty="0"/>
          </a:p>
        </p:txBody>
      </p:sp>
      <p:pic>
        <p:nvPicPr>
          <p:cNvPr id="5" name="Picture 4">
            <a:extLst>
              <a:ext uri="{FF2B5EF4-FFF2-40B4-BE49-F238E27FC236}">
                <a16:creationId xmlns:a16="http://schemas.microsoft.com/office/drawing/2014/main" id="{8EE1B1BA-244A-F6D3-6E82-95673502D5DD}"/>
              </a:ext>
            </a:extLst>
          </p:cNvPr>
          <p:cNvPicPr>
            <a:picLocks noChangeAspect="1"/>
          </p:cNvPicPr>
          <p:nvPr/>
        </p:nvPicPr>
        <p:blipFill>
          <a:blip r:embed="rId2"/>
          <a:stretch>
            <a:fillRect/>
          </a:stretch>
        </p:blipFill>
        <p:spPr>
          <a:xfrm>
            <a:off x="3750791" y="1702095"/>
            <a:ext cx="4847186" cy="3895060"/>
          </a:xfrm>
          <a:prstGeom prst="rect">
            <a:avLst/>
          </a:prstGeom>
        </p:spPr>
      </p:pic>
      <p:sp>
        <p:nvSpPr>
          <p:cNvPr id="6" name="TextBox 5">
            <a:extLst>
              <a:ext uri="{FF2B5EF4-FFF2-40B4-BE49-F238E27FC236}">
                <a16:creationId xmlns:a16="http://schemas.microsoft.com/office/drawing/2014/main" id="{27A1EE19-7795-C7B6-7C23-D57BCFB4D0A0}"/>
              </a:ext>
            </a:extLst>
          </p:cNvPr>
          <p:cNvSpPr txBox="1"/>
          <p:nvPr/>
        </p:nvSpPr>
        <p:spPr>
          <a:xfrm>
            <a:off x="3560325" y="1235102"/>
            <a:ext cx="6235430" cy="369332"/>
          </a:xfrm>
          <a:prstGeom prst="rect">
            <a:avLst/>
          </a:prstGeom>
          <a:noFill/>
        </p:spPr>
        <p:txBody>
          <a:bodyPr wrap="square" rtlCol="0">
            <a:spAutoFit/>
          </a:bodyPr>
          <a:lstStyle/>
          <a:p>
            <a:r>
              <a:rPr lang="en-US" dirty="0"/>
              <a:t>Generac HTS transfer switch controller location</a:t>
            </a:r>
          </a:p>
        </p:txBody>
      </p:sp>
      <p:sp>
        <p:nvSpPr>
          <p:cNvPr id="7" name="Arrow: Right 6">
            <a:extLst>
              <a:ext uri="{FF2B5EF4-FFF2-40B4-BE49-F238E27FC236}">
                <a16:creationId xmlns:a16="http://schemas.microsoft.com/office/drawing/2014/main" id="{CC75C365-0CD5-5C2F-CE81-B3BCAFAD7DE0}"/>
              </a:ext>
            </a:extLst>
          </p:cNvPr>
          <p:cNvSpPr/>
          <p:nvPr/>
        </p:nvSpPr>
        <p:spPr>
          <a:xfrm>
            <a:off x="2982306" y="257470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CBAE124-BCD9-5070-16AE-C106E2B76BA5}"/>
              </a:ext>
            </a:extLst>
          </p:cNvPr>
          <p:cNvSpPr/>
          <p:nvPr/>
        </p:nvSpPr>
        <p:spPr>
          <a:xfrm rot="3012939">
            <a:off x="4974601" y="210117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338D00-2178-AEC4-9CE2-B9D57053B5EC}"/>
              </a:ext>
            </a:extLst>
          </p:cNvPr>
          <p:cNvSpPr txBox="1"/>
          <p:nvPr/>
        </p:nvSpPr>
        <p:spPr>
          <a:xfrm>
            <a:off x="3168077" y="6135198"/>
            <a:ext cx="6147881" cy="369332"/>
          </a:xfrm>
          <a:prstGeom prst="rect">
            <a:avLst/>
          </a:prstGeom>
          <a:noFill/>
        </p:spPr>
        <p:txBody>
          <a:bodyPr wrap="square" rtlCol="0">
            <a:spAutoFit/>
          </a:bodyPr>
          <a:lstStyle/>
          <a:p>
            <a:r>
              <a:rPr lang="en-US" dirty="0"/>
              <a:t>The three AAA batteries are located inside the controller box</a:t>
            </a:r>
          </a:p>
        </p:txBody>
      </p:sp>
      <p:pic>
        <p:nvPicPr>
          <p:cNvPr id="4" name="Picture 3" descr="A close up of a device&#10;&#10;Description automatically generated">
            <a:extLst>
              <a:ext uri="{FF2B5EF4-FFF2-40B4-BE49-F238E27FC236}">
                <a16:creationId xmlns:a16="http://schemas.microsoft.com/office/drawing/2014/main" id="{1F0BB892-5158-1482-45CF-F14C43632F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8610" y="2949230"/>
            <a:ext cx="2996219" cy="2247164"/>
          </a:xfrm>
          <a:prstGeom prst="rect">
            <a:avLst/>
          </a:prstGeom>
          <a:noFill/>
          <a:ln>
            <a:noFill/>
          </a:ln>
        </p:spPr>
      </p:pic>
      <p:pic>
        <p:nvPicPr>
          <p:cNvPr id="10" name="Picture 9" descr="A black box with wires&#10;&#10;Description automatically generated">
            <a:extLst>
              <a:ext uri="{FF2B5EF4-FFF2-40B4-BE49-F238E27FC236}">
                <a16:creationId xmlns:a16="http://schemas.microsoft.com/office/drawing/2014/main" id="{237262F8-06E8-E82D-6024-1F931EFEF4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510525" y="2554661"/>
            <a:ext cx="3025258" cy="2268944"/>
          </a:xfrm>
          <a:prstGeom prst="rect">
            <a:avLst/>
          </a:prstGeom>
          <a:noFill/>
          <a:ln>
            <a:noFill/>
          </a:ln>
        </p:spPr>
      </p:pic>
      <p:sp>
        <p:nvSpPr>
          <p:cNvPr id="3" name="Date Placeholder 2">
            <a:extLst>
              <a:ext uri="{FF2B5EF4-FFF2-40B4-BE49-F238E27FC236}">
                <a16:creationId xmlns:a16="http://schemas.microsoft.com/office/drawing/2014/main" id="{0FF785C8-BB6A-620C-3C5C-A2C33A13F936}"/>
              </a:ext>
            </a:extLst>
          </p:cNvPr>
          <p:cNvSpPr>
            <a:spLocks noGrp="1"/>
          </p:cNvSpPr>
          <p:nvPr>
            <p:ph type="dt" sz="half" idx="10"/>
          </p:nvPr>
        </p:nvSpPr>
        <p:spPr/>
        <p:txBody>
          <a:bodyPr/>
          <a:lstStyle/>
          <a:p>
            <a:r>
              <a:rPr lang="en-US"/>
              <a:t>10/21/2024</a:t>
            </a:r>
          </a:p>
        </p:txBody>
      </p:sp>
      <p:sp>
        <p:nvSpPr>
          <p:cNvPr id="11" name="Footer Placeholder 10">
            <a:extLst>
              <a:ext uri="{FF2B5EF4-FFF2-40B4-BE49-F238E27FC236}">
                <a16:creationId xmlns:a16="http://schemas.microsoft.com/office/drawing/2014/main" id="{156ABEE9-579A-AF84-E050-E99C5EC2C128}"/>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85222A9B-8A21-1931-3566-E5BCBD827FFF}"/>
              </a:ext>
            </a:extLst>
          </p:cNvPr>
          <p:cNvSpPr>
            <a:spLocks noGrp="1"/>
          </p:cNvSpPr>
          <p:nvPr>
            <p:ph type="sldNum" sz="quarter" idx="12"/>
          </p:nvPr>
        </p:nvSpPr>
        <p:spPr/>
        <p:txBody>
          <a:bodyPr/>
          <a:lstStyle/>
          <a:p>
            <a:fld id="{BBFB0419-BA90-4804-983F-12A2CD4A243F}" type="slidenum">
              <a:rPr lang="en-US" smtClean="0"/>
              <a:t>32</a:t>
            </a:fld>
            <a:endParaRPr lang="en-US"/>
          </a:p>
        </p:txBody>
      </p:sp>
    </p:spTree>
    <p:extLst>
      <p:ext uri="{BB962C8B-B14F-4D97-AF65-F5344CB8AC3E}">
        <p14:creationId xmlns:p14="http://schemas.microsoft.com/office/powerpoint/2010/main" val="920145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279E2F-79B0-19F0-C9B2-6E72D8F84D7A}"/>
              </a:ext>
            </a:extLst>
          </p:cNvPr>
          <p:cNvSpPr txBox="1"/>
          <p:nvPr/>
        </p:nvSpPr>
        <p:spPr>
          <a:xfrm>
            <a:off x="903642" y="2644170"/>
            <a:ext cx="10779162" cy="1569660"/>
          </a:xfrm>
          <a:prstGeom prst="rect">
            <a:avLst/>
          </a:prstGeom>
          <a:noFill/>
        </p:spPr>
        <p:txBody>
          <a:bodyPr wrap="square">
            <a:spAutoFit/>
          </a:bodyPr>
          <a:lstStyle/>
          <a:p>
            <a:r>
              <a:rPr lang="en-US" sz="3200" dirty="0"/>
              <a:t>Paragraph 4.5, </a:t>
            </a:r>
            <a:r>
              <a:rPr lang="en-US" sz="3200" b="1" dirty="0"/>
              <a:t>Batteries</a:t>
            </a:r>
            <a:r>
              <a:rPr lang="en-US" sz="3200" dirty="0"/>
              <a:t>, on page 15 of the Owner’s Manual OF5574 states </a:t>
            </a:r>
            <a:r>
              <a:rPr lang="en-US" sz="3200" b="1" dirty="0"/>
              <a:t>“</a:t>
            </a:r>
            <a:r>
              <a:rPr lang="en-US" sz="3200" dirty="0"/>
              <a:t>…Replace with Panasonic catalog no. HHR75AAA or equivalent every three (3) years.</a:t>
            </a:r>
          </a:p>
        </p:txBody>
      </p:sp>
    </p:spTree>
    <p:extLst>
      <p:ext uri="{BB962C8B-B14F-4D97-AF65-F5344CB8AC3E}">
        <p14:creationId xmlns:p14="http://schemas.microsoft.com/office/powerpoint/2010/main" val="2967373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69CBA7-1FA8-4FC1-EC9B-6FA554535A1F}"/>
              </a:ext>
            </a:extLst>
          </p:cNvPr>
          <p:cNvSpPr txBox="1"/>
          <p:nvPr/>
        </p:nvSpPr>
        <p:spPr>
          <a:xfrm>
            <a:off x="430306" y="2767280"/>
            <a:ext cx="11589572" cy="1323439"/>
          </a:xfrm>
          <a:prstGeom prst="rect">
            <a:avLst/>
          </a:prstGeom>
          <a:noFill/>
        </p:spPr>
        <p:txBody>
          <a:bodyPr wrap="square">
            <a:spAutoFit/>
          </a:bodyPr>
          <a:lstStyle/>
          <a:p>
            <a:r>
              <a:rPr lang="en-US" sz="4000" dirty="0"/>
              <a:t>Page 23 of the Generac TX Owner’s manual, A0000347502, says to replace the battery annually.</a:t>
            </a:r>
          </a:p>
        </p:txBody>
      </p:sp>
    </p:spTree>
    <p:extLst>
      <p:ext uri="{BB962C8B-B14F-4D97-AF65-F5344CB8AC3E}">
        <p14:creationId xmlns:p14="http://schemas.microsoft.com/office/powerpoint/2010/main" val="230481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F4BA9-FFA8-B734-3CBE-D508B77F66EA}"/>
              </a:ext>
            </a:extLst>
          </p:cNvPr>
          <p:cNvPicPr>
            <a:picLocks noChangeAspect="1"/>
          </p:cNvPicPr>
          <p:nvPr/>
        </p:nvPicPr>
        <p:blipFill>
          <a:blip r:embed="rId2"/>
          <a:stretch>
            <a:fillRect/>
          </a:stretch>
        </p:blipFill>
        <p:spPr>
          <a:xfrm>
            <a:off x="3919767" y="613418"/>
            <a:ext cx="4352465" cy="5803287"/>
          </a:xfrm>
          <a:prstGeom prst="rect">
            <a:avLst/>
          </a:prstGeom>
        </p:spPr>
      </p:pic>
    </p:spTree>
    <p:extLst>
      <p:ext uri="{BB962C8B-B14F-4D97-AF65-F5344CB8AC3E}">
        <p14:creationId xmlns:p14="http://schemas.microsoft.com/office/powerpoint/2010/main" val="1240300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B282B2-34FE-369D-FFF5-549699B9D572}"/>
              </a:ext>
            </a:extLst>
          </p:cNvPr>
          <p:cNvSpPr txBox="1"/>
          <p:nvPr/>
        </p:nvSpPr>
        <p:spPr>
          <a:xfrm>
            <a:off x="1484555" y="1053414"/>
            <a:ext cx="9649610" cy="4582793"/>
          </a:xfrm>
          <a:prstGeom prst="rect">
            <a:avLst/>
          </a:prstGeom>
          <a:noFill/>
        </p:spPr>
        <p:txBody>
          <a:bodyPr wrap="square">
            <a:spAutoFit/>
          </a:bodyPr>
          <a:lstStyle/>
          <a:p>
            <a:pPr marL="0" marR="0" algn="ctr" fontAlgn="base">
              <a:lnSpc>
                <a:spcPct val="107000"/>
              </a:lnSpc>
              <a:spcAft>
                <a:spcPts val="800"/>
              </a:spcAft>
              <a:buNone/>
            </a:pPr>
            <a:r>
              <a:rPr lang="en-US" sz="3200"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This is an email I received from Thompson</a:t>
            </a:r>
          </a:p>
          <a:p>
            <a:pPr marL="0" marR="0" fontAlgn="base">
              <a:lnSpc>
                <a:spcPct val="107000"/>
              </a:lnSpc>
              <a:spcAft>
                <a:spcPts val="800"/>
              </a:spcAft>
              <a:buNone/>
            </a:pPr>
            <a:endParaRPr lang="en-US" dirty="0">
              <a:solidFill>
                <a:srgbClr val="242424"/>
              </a:solidFill>
              <a:latin typeface="inherit"/>
              <a:ea typeface="Times New Roman" panose="02020603050405020304" pitchFamily="18" charset="0"/>
              <a:cs typeface="Segoe UI" panose="020B0502040204020203" pitchFamily="34" charset="0"/>
            </a:endParaRPr>
          </a:p>
          <a:p>
            <a:pPr marL="0" marR="0" fontAlgn="base">
              <a:lnSpc>
                <a:spcPct val="107000"/>
              </a:lnSpc>
              <a:spcAft>
                <a:spcPts val="800"/>
              </a:spcAft>
              <a:buNone/>
            </a:pPr>
            <a:r>
              <a:rPr lang="en-US" sz="1800" dirty="0">
                <a:solidFill>
                  <a:srgbClr val="242424"/>
                </a:solidFill>
                <a:effectLst/>
                <a:latin typeface="inherit"/>
                <a:ea typeface="Times New Roman" panose="02020603050405020304" pitchFamily="18" charset="0"/>
                <a:cs typeface="Segoe UI" panose="020B0502040204020203" pitchFamily="34" charset="0"/>
              </a:rPr>
              <a:t>Hi Paul,</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fontAlgn="base">
              <a:lnSpc>
                <a:spcPct val="107000"/>
              </a:lnSpc>
              <a:spcAft>
                <a:spcPts val="800"/>
              </a:spcAft>
              <a:buNone/>
            </a:pPr>
            <a:r>
              <a:rPr lang="en-US" sz="1800" dirty="0">
                <a:solidFill>
                  <a:srgbClr val="242424"/>
                </a:solidFill>
                <a:effectLst/>
                <a:latin typeface="inherit"/>
                <a:ea typeface="Times New Roman" panose="02020603050405020304" pitchFamily="18" charset="0"/>
                <a:cs typeface="Segoe UI" panose="020B0502040204020203" pitchFamily="34" charset="0"/>
              </a:rPr>
              <a:t> the TSC900 is no longer an actively sold product and there will likely be no further firmware updates. </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fontAlgn="base">
              <a:lnSpc>
                <a:spcPct val="107000"/>
              </a:lnSpc>
              <a:spcAft>
                <a:spcPts val="800"/>
              </a:spcAft>
              <a:buNone/>
            </a:pPr>
            <a:r>
              <a:rPr lang="en-US" sz="1800" dirty="0">
                <a:solidFill>
                  <a:srgbClr val="242424"/>
                </a:solidFill>
                <a:effectLst/>
                <a:latin typeface="inherit"/>
                <a:ea typeface="Times New Roman" panose="02020603050405020304" pitchFamily="18" charset="0"/>
                <a:cs typeface="Segoe UI" panose="020B0502040204020203" pitchFamily="34" charset="0"/>
              </a:rPr>
              <a:t> We only notify customers if they call us with an issue, at which time we recommend updating the firmware</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fontAlgn="base">
              <a:lnSpc>
                <a:spcPct val="107000"/>
              </a:lnSpc>
              <a:spcAft>
                <a:spcPts val="800"/>
              </a:spcAft>
              <a:buNone/>
            </a:pPr>
            <a:r>
              <a:rPr lang="en-US" sz="1800" dirty="0">
                <a:solidFill>
                  <a:srgbClr val="242424"/>
                </a:solidFill>
                <a:effectLst/>
                <a:latin typeface="inherit"/>
                <a:ea typeface="Times New Roman" panose="02020603050405020304" pitchFamily="18" charset="0"/>
                <a:cs typeface="Segoe UI" panose="020B0502040204020203" pitchFamily="34" charset="0"/>
              </a:rPr>
              <a:t> Thanks,</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fontAlgn="base">
              <a:lnSpc>
                <a:spcPct val="107000"/>
              </a:lnSpc>
              <a:spcAft>
                <a:spcPts val="800"/>
              </a:spcAft>
              <a:buNone/>
            </a:pPr>
            <a:r>
              <a:rPr lang="en-US" sz="1800" dirty="0">
                <a:solidFill>
                  <a:srgbClr val="242424"/>
                </a:solidFill>
                <a:effectLst/>
                <a:latin typeface="inherit"/>
                <a:ea typeface="Times New Roman" panose="02020603050405020304" pitchFamily="18" charset="0"/>
                <a:cs typeface="Segoe UI" panose="020B0502040204020203" pitchFamily="34" charset="0"/>
              </a:rPr>
              <a:t> </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fontAlgn="base">
              <a:lnSpc>
                <a:spcPct val="107000"/>
              </a:lnSpc>
              <a:spcAft>
                <a:spcPts val="750"/>
              </a:spcAft>
            </a:pPr>
            <a:r>
              <a:rPr lang="en-US" sz="18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From:</a:t>
            </a:r>
            <a: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paul</a:t>
            </a:r>
            <a: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generatorservices.com &lt;paul@generatorservices.com&gt;</a:t>
            </a:r>
            <a:b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Sent:</a:t>
            </a:r>
            <a: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Tuesday, June 3, 2025 7:36 AM</a:t>
            </a:r>
            <a:b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To:</a:t>
            </a:r>
            <a: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Sidhu, Harsimran &lt;Harsimran.Sidhu@regalrexnord.com&gt;</a:t>
            </a:r>
            <a:b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Subject:</a:t>
            </a:r>
            <a: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 Re: SR-7316 | 2779306 ORDER NO.</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908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C7FA6-6819-EF2B-8C06-39EF905E7232}"/>
              </a:ext>
            </a:extLst>
          </p:cNvPr>
          <p:cNvSpPr txBox="1"/>
          <p:nvPr/>
        </p:nvSpPr>
        <p:spPr>
          <a:xfrm>
            <a:off x="2766508" y="925158"/>
            <a:ext cx="6658983" cy="1200329"/>
          </a:xfrm>
          <a:prstGeom prst="rect">
            <a:avLst/>
          </a:prstGeom>
          <a:noFill/>
        </p:spPr>
        <p:txBody>
          <a:bodyPr wrap="square" rtlCol="0">
            <a:spAutoFit/>
          </a:bodyPr>
          <a:lstStyle/>
          <a:p>
            <a:r>
              <a:rPr lang="en-US" dirty="0"/>
              <a:t>Automatic transfer switches transition</a:t>
            </a:r>
          </a:p>
          <a:p>
            <a:endParaRPr lang="en-US" dirty="0"/>
          </a:p>
          <a:p>
            <a:pPr marL="285750" indent="-285750">
              <a:buFont typeface="Arial" panose="020B0604020202020204" pitchFamily="34" charset="0"/>
              <a:buChar char="•"/>
            </a:pPr>
            <a:r>
              <a:rPr lang="en-US" dirty="0"/>
              <a:t>Open</a:t>
            </a:r>
          </a:p>
          <a:p>
            <a:pPr marL="285750" indent="-285750">
              <a:buFont typeface="Arial" panose="020B0604020202020204" pitchFamily="34" charset="0"/>
              <a:buChar char="•"/>
            </a:pPr>
            <a:r>
              <a:rPr lang="en-US" dirty="0"/>
              <a:t>Closed</a:t>
            </a:r>
          </a:p>
        </p:txBody>
      </p:sp>
      <p:sp>
        <p:nvSpPr>
          <p:cNvPr id="3" name="TextBox 2">
            <a:extLst>
              <a:ext uri="{FF2B5EF4-FFF2-40B4-BE49-F238E27FC236}">
                <a16:creationId xmlns:a16="http://schemas.microsoft.com/office/drawing/2014/main" id="{039977C2-89BC-40E6-1A93-26293BD49EEE}"/>
              </a:ext>
            </a:extLst>
          </p:cNvPr>
          <p:cNvSpPr txBox="1"/>
          <p:nvPr/>
        </p:nvSpPr>
        <p:spPr>
          <a:xfrm>
            <a:off x="2766508" y="2678654"/>
            <a:ext cx="4195483" cy="369332"/>
          </a:xfrm>
          <a:prstGeom prst="rect">
            <a:avLst/>
          </a:prstGeom>
          <a:noFill/>
        </p:spPr>
        <p:txBody>
          <a:bodyPr wrap="square" rtlCol="0">
            <a:spAutoFit/>
          </a:bodyPr>
          <a:lstStyle/>
          <a:p>
            <a:r>
              <a:rPr lang="en-US" dirty="0"/>
              <a:t>By-pass Isolation</a:t>
            </a:r>
          </a:p>
        </p:txBody>
      </p:sp>
      <p:sp>
        <p:nvSpPr>
          <p:cNvPr id="4" name="TextBox 3">
            <a:extLst>
              <a:ext uri="{FF2B5EF4-FFF2-40B4-BE49-F238E27FC236}">
                <a16:creationId xmlns:a16="http://schemas.microsoft.com/office/drawing/2014/main" id="{AEDFE1DA-0EA6-4852-7E86-4194740F78AD}"/>
              </a:ext>
            </a:extLst>
          </p:cNvPr>
          <p:cNvSpPr txBox="1"/>
          <p:nvPr/>
        </p:nvSpPr>
        <p:spPr>
          <a:xfrm>
            <a:off x="5862918" y="4270786"/>
            <a:ext cx="2441986" cy="646331"/>
          </a:xfrm>
          <a:prstGeom prst="rect">
            <a:avLst/>
          </a:prstGeom>
          <a:noFill/>
        </p:spPr>
        <p:txBody>
          <a:bodyPr wrap="square" rtlCol="0">
            <a:spAutoFit/>
          </a:bodyPr>
          <a:lstStyle/>
          <a:p>
            <a:r>
              <a:rPr lang="en-US" dirty="0"/>
              <a:t>Breaker as opposed to contactor type</a:t>
            </a:r>
          </a:p>
        </p:txBody>
      </p:sp>
    </p:spTree>
    <p:extLst>
      <p:ext uri="{BB962C8B-B14F-4D97-AF65-F5344CB8AC3E}">
        <p14:creationId xmlns:p14="http://schemas.microsoft.com/office/powerpoint/2010/main" val="168460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603F85-9A2C-0508-A523-648D50F9D003}"/>
              </a:ext>
            </a:extLst>
          </p:cNvPr>
          <p:cNvSpPr txBox="1"/>
          <p:nvPr/>
        </p:nvSpPr>
        <p:spPr>
          <a:xfrm>
            <a:off x="1742740" y="1355464"/>
            <a:ext cx="8950362" cy="4524315"/>
          </a:xfrm>
          <a:prstGeom prst="rect">
            <a:avLst/>
          </a:prstGeom>
          <a:noFill/>
        </p:spPr>
        <p:txBody>
          <a:bodyPr wrap="square" rtlCol="0">
            <a:spAutoFit/>
          </a:bodyPr>
          <a:lstStyle/>
          <a:p>
            <a:endParaRPr lang="en-US" sz="3200" dirty="0">
              <a:cs typeface="Times New Roman" panose="02020603050405020304" pitchFamily="18" charset="0"/>
            </a:endParaRPr>
          </a:p>
          <a:p>
            <a:r>
              <a:rPr lang="en-US" sz="3200" dirty="0">
                <a:cs typeface="Times New Roman" panose="02020603050405020304" pitchFamily="18" charset="0"/>
              </a:rPr>
              <a:t>3. Check the coolant heater</a:t>
            </a:r>
          </a:p>
          <a:p>
            <a:endParaRPr lang="en-US" sz="3200" dirty="0">
              <a:cs typeface="Times New Roman" panose="02020603050405020304" pitchFamily="18" charset="0"/>
            </a:endParaRPr>
          </a:p>
          <a:p>
            <a:r>
              <a:rPr lang="en-US" sz="3200" dirty="0">
                <a:cs typeface="Times New Roman" panose="02020603050405020304" pitchFamily="18" charset="0"/>
              </a:rPr>
              <a:t>Use an infrared gun and check the temperature on the engine block. </a:t>
            </a:r>
          </a:p>
          <a:p>
            <a:endParaRPr lang="en-US" sz="3200" dirty="0">
              <a:cs typeface="Times New Roman" panose="02020603050405020304" pitchFamily="18" charset="0"/>
            </a:endParaRPr>
          </a:p>
          <a:p>
            <a:r>
              <a:rPr lang="en-US" sz="3200" dirty="0">
                <a:cs typeface="Times New Roman" panose="02020603050405020304" pitchFamily="18" charset="0"/>
              </a:rPr>
              <a:t>It should always be above 60 degrees F</a:t>
            </a:r>
          </a:p>
          <a:p>
            <a:endParaRPr lang="en-US" sz="3200" dirty="0">
              <a:cs typeface="Times New Roman" panose="02020603050405020304" pitchFamily="18" charset="0"/>
            </a:endParaRPr>
          </a:p>
          <a:p>
            <a:endParaRPr lang="en-US" sz="3200" dirty="0">
              <a:cs typeface="Times New Roman" panose="02020603050405020304" pitchFamily="18" charset="0"/>
            </a:endParaRPr>
          </a:p>
        </p:txBody>
      </p:sp>
    </p:spTree>
    <p:extLst>
      <p:ext uri="{BB962C8B-B14F-4D97-AF65-F5344CB8AC3E}">
        <p14:creationId xmlns:p14="http://schemas.microsoft.com/office/powerpoint/2010/main" val="35238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AA46E-06E2-D8B8-B1A0-05F06FEC2A91}"/>
              </a:ext>
            </a:extLst>
          </p:cNvPr>
          <p:cNvSpPr txBox="1"/>
          <p:nvPr/>
        </p:nvSpPr>
        <p:spPr>
          <a:xfrm>
            <a:off x="1394909" y="918013"/>
            <a:ext cx="9681882" cy="2246769"/>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HOLLYWOOD, Fla. (AP) — Eight patients at a sweltering nursing home died after Hurricane Irma knocked out the air conditioning, raising fears Wednesday about the safety of Florida’s 4 million senior citizens amid power outages that could last for days.</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4DAC901-396D-5E2D-A46B-8BC1A8C13059}"/>
              </a:ext>
            </a:extLst>
          </p:cNvPr>
          <p:cNvSpPr txBox="1"/>
          <p:nvPr/>
        </p:nvSpPr>
        <p:spPr>
          <a:xfrm>
            <a:off x="1255059" y="3920292"/>
            <a:ext cx="9681882" cy="1815882"/>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Altogether, more than 100 patients there were found to be suffering in the heat and were evacuated, many on stretchers or in wheelchairs. Patients were treated for dehydration, breathing difficulties and other heat-related ills, authorities said.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15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D54F96-ADE7-9CE9-90DC-9C9008F6B311}"/>
              </a:ext>
            </a:extLst>
          </p:cNvPr>
          <p:cNvSpPr txBox="1"/>
          <p:nvPr/>
        </p:nvSpPr>
        <p:spPr>
          <a:xfrm>
            <a:off x="2538805" y="1443841"/>
            <a:ext cx="7378849" cy="3970318"/>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Expected power failures in Kansas</a:t>
            </a:r>
          </a:p>
          <a:p>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Weather</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Ice storms</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Windstorms</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Tornados</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Snow</a:t>
            </a:r>
          </a:p>
        </p:txBody>
      </p:sp>
      <p:sp>
        <p:nvSpPr>
          <p:cNvPr id="4" name="TextBox 3">
            <a:extLst>
              <a:ext uri="{FF2B5EF4-FFF2-40B4-BE49-F238E27FC236}">
                <a16:creationId xmlns:a16="http://schemas.microsoft.com/office/drawing/2014/main" id="{9CB5294A-6F62-4507-2D9C-227991E5C6CC}"/>
              </a:ext>
            </a:extLst>
          </p:cNvPr>
          <p:cNvSpPr txBox="1"/>
          <p:nvPr/>
        </p:nvSpPr>
        <p:spPr>
          <a:xfrm>
            <a:off x="3385072" y="4686826"/>
            <a:ext cx="5421855" cy="923330"/>
          </a:xfrm>
          <a:prstGeom prst="rect">
            <a:avLst/>
          </a:prstGeom>
          <a:noFill/>
        </p:spPr>
        <p:txBody>
          <a:bodyPr wrap="square" rtlCol="0">
            <a:spAutoFit/>
          </a:bodyPr>
          <a:lstStyle/>
          <a:p>
            <a:pPr marL="285750" indent="-285750">
              <a:buFont typeface="Arial" panose="020B0604020202020204" pitchFamily="34" charset="0"/>
              <a:buChar char="•"/>
            </a:pPr>
            <a:endParaRPr lang="en-US" b="0" i="0" dirty="0">
              <a:solidFill>
                <a:srgbClr val="333333"/>
              </a:solidFill>
              <a:effectLst/>
              <a:latin typeface="Open Sans" panose="020B0606030504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3511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gannett-cdn.com/-mm-/136b900f051ae39d98b4a08d89d42c377b00579d/c=199-0-3306-2336&amp;r=x1767&amp;c=2352x1764/local/-/media/2016/05/17/Springfield/Springfield/635990440011160257-snldc5-600594n5f5iujwuhedm-original.jpg">
            <a:extLst>
              <a:ext uri="{FF2B5EF4-FFF2-40B4-BE49-F238E27FC236}">
                <a16:creationId xmlns:a16="http://schemas.microsoft.com/office/drawing/2014/main" id="{2027D83B-BB05-567D-C9C1-978A08FBA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344" y="2035734"/>
            <a:ext cx="6353452" cy="4619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DA3D6C-85DA-764A-3E1C-2C16A8A99D93}"/>
              </a:ext>
            </a:extLst>
          </p:cNvPr>
          <p:cNvSpPr txBox="1"/>
          <p:nvPr/>
        </p:nvSpPr>
        <p:spPr>
          <a:xfrm>
            <a:off x="3959521" y="333051"/>
            <a:ext cx="4085216" cy="1323439"/>
          </a:xfrm>
          <a:prstGeom prst="rect">
            <a:avLst/>
          </a:prstGeom>
          <a:noFill/>
        </p:spPr>
        <p:txBody>
          <a:bodyPr wrap="square">
            <a:spAutoFit/>
          </a:bodyPr>
          <a:lstStyle/>
          <a:p>
            <a:r>
              <a:rPr lang="en-US" sz="4000" dirty="0"/>
              <a:t>2011, Joplin, MO</a:t>
            </a:r>
            <a:br>
              <a:rPr lang="en-US" sz="4000" dirty="0"/>
            </a:br>
            <a:r>
              <a:rPr lang="en-US" sz="4000" dirty="0"/>
              <a:t>158 people died </a:t>
            </a:r>
          </a:p>
        </p:txBody>
      </p:sp>
    </p:spTree>
    <p:extLst>
      <p:ext uri="{BB962C8B-B14F-4D97-AF65-F5344CB8AC3E}">
        <p14:creationId xmlns:p14="http://schemas.microsoft.com/office/powerpoint/2010/main" val="282026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DD438-A43D-77D0-9818-0E439C9A0DFB}"/>
              </a:ext>
            </a:extLst>
          </p:cNvPr>
          <p:cNvSpPr txBox="1"/>
          <p:nvPr/>
        </p:nvSpPr>
        <p:spPr>
          <a:xfrm>
            <a:off x="3143923" y="1016183"/>
            <a:ext cx="6094206" cy="3970318"/>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Unexpected power failures:</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Grid overload</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Transformer failure</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Accident</a:t>
            </a:r>
          </a:p>
          <a:p>
            <a:pPr marL="285750" indent="-285750">
              <a:buFont typeface="Arial" panose="020B0604020202020204" pitchFamily="34" charset="0"/>
              <a:buChar char="•"/>
            </a:pPr>
            <a:r>
              <a:rPr lang="en-US" sz="3600" dirty="0">
                <a:solidFill>
                  <a:srgbClr val="333333"/>
                </a:solidFill>
                <a:latin typeface="Times New Roman" panose="02020603050405020304" pitchFamily="18" charset="0"/>
                <a:cs typeface="Times New Roman" panose="02020603050405020304" pitchFamily="18" charset="0"/>
              </a:rPr>
              <a:t>C</a:t>
            </a:r>
            <a:r>
              <a:rPr lang="en-US" sz="3600" b="0" i="0" dirty="0">
                <a:solidFill>
                  <a:srgbClr val="333333"/>
                </a:solidFill>
                <a:effectLst/>
                <a:latin typeface="Times New Roman" panose="02020603050405020304" pitchFamily="18" charset="0"/>
                <a:cs typeface="Times New Roman" panose="02020603050405020304" pitchFamily="18" charset="0"/>
              </a:rPr>
              <a:t>yberattack </a:t>
            </a:r>
          </a:p>
          <a:p>
            <a:pPr marL="285750" indent="-285750">
              <a:buFont typeface="Arial" panose="020B0604020202020204" pitchFamily="34" charset="0"/>
              <a:buChar char="•"/>
            </a:pPr>
            <a:r>
              <a:rPr lang="en-US" sz="3600" dirty="0">
                <a:solidFill>
                  <a:srgbClr val="333333"/>
                </a:solidFill>
                <a:latin typeface="Times New Roman" panose="02020603050405020304" pitchFamily="18" charset="0"/>
                <a:cs typeface="Times New Roman" panose="02020603050405020304" pitchFamily="18" charset="0"/>
              </a:rPr>
              <a:t>Sabotage</a:t>
            </a:r>
          </a:p>
        </p:txBody>
      </p:sp>
    </p:spTree>
    <p:extLst>
      <p:ext uri="{BB962C8B-B14F-4D97-AF65-F5344CB8AC3E}">
        <p14:creationId xmlns:p14="http://schemas.microsoft.com/office/powerpoint/2010/main" val="33650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6A7A81-CEBF-85B4-3D62-850C2FAFE997}"/>
              </a:ext>
            </a:extLst>
          </p:cNvPr>
          <p:cNvSpPr txBox="1"/>
          <p:nvPr/>
        </p:nvSpPr>
        <p:spPr>
          <a:xfrm>
            <a:off x="4593515" y="3345628"/>
            <a:ext cx="2979869" cy="369332"/>
          </a:xfrm>
          <a:prstGeom prst="rect">
            <a:avLst/>
          </a:prstGeom>
          <a:noFill/>
        </p:spPr>
        <p:txBody>
          <a:bodyPr wrap="square" rtlCol="0">
            <a:spAutoFit/>
          </a:bodyPr>
          <a:lstStyle/>
          <a:p>
            <a:r>
              <a:rPr lang="en-US" dirty="0"/>
              <a:t>The system</a:t>
            </a:r>
          </a:p>
        </p:txBody>
      </p:sp>
      <p:pic>
        <p:nvPicPr>
          <p:cNvPr id="3" name="Picture 2">
            <a:extLst>
              <a:ext uri="{FF2B5EF4-FFF2-40B4-BE49-F238E27FC236}">
                <a16:creationId xmlns:a16="http://schemas.microsoft.com/office/drawing/2014/main" id="{9722B9E5-2E79-6466-7FFB-5F4A42F6F62F}"/>
              </a:ext>
            </a:extLst>
          </p:cNvPr>
          <p:cNvPicPr>
            <a:picLocks noChangeAspect="1"/>
          </p:cNvPicPr>
          <p:nvPr/>
        </p:nvPicPr>
        <p:blipFill>
          <a:blip r:embed="rId2"/>
          <a:stretch>
            <a:fillRect/>
          </a:stretch>
        </p:blipFill>
        <p:spPr>
          <a:xfrm>
            <a:off x="554735" y="0"/>
            <a:ext cx="11082529" cy="6858000"/>
          </a:xfrm>
          <a:prstGeom prst="rect">
            <a:avLst/>
          </a:prstGeom>
        </p:spPr>
      </p:pic>
    </p:spTree>
    <p:extLst>
      <p:ext uri="{BB962C8B-B14F-4D97-AF65-F5344CB8AC3E}">
        <p14:creationId xmlns:p14="http://schemas.microsoft.com/office/powerpoint/2010/main" val="310871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lectrical distribution system">
            <a:extLst>
              <a:ext uri="{FF2B5EF4-FFF2-40B4-BE49-F238E27FC236}">
                <a16:creationId xmlns:a16="http://schemas.microsoft.com/office/drawing/2014/main" id="{30B34389-82EA-1F63-5CF4-886660341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11" y="271462"/>
            <a:ext cx="11910977"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06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2552</TotalTime>
  <Words>1654</Words>
  <Application>Microsoft Office PowerPoint</Application>
  <PresentationFormat>Widescreen</PresentationFormat>
  <Paragraphs>194</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Aptos Display</vt:lpstr>
      <vt:lpstr>Arial</vt:lpstr>
      <vt:lpstr>Calibri</vt:lpstr>
      <vt:lpstr>inherit</vt:lpstr>
      <vt:lpstr>Open Sans</vt:lpstr>
      <vt:lpstr>Symbol</vt:lpstr>
      <vt:lpstr>Times New Roman</vt:lpstr>
      <vt:lpstr>Office Theme</vt:lpstr>
      <vt:lpstr>GeneratorHelpOnline.Com by Paul Harris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Harris</dc:creator>
  <cp:lastModifiedBy>Paul Harris</cp:lastModifiedBy>
  <cp:revision>26</cp:revision>
  <dcterms:created xsi:type="dcterms:W3CDTF">2025-05-20T18:16:49Z</dcterms:created>
  <dcterms:modified xsi:type="dcterms:W3CDTF">2025-06-05T19:36:32Z</dcterms:modified>
</cp:coreProperties>
</file>